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67" r:id="rId3"/>
    <p:sldId id="265" r:id="rId4"/>
    <p:sldId id="273" r:id="rId5"/>
    <p:sldId id="269" r:id="rId6"/>
    <p:sldId id="268" r:id="rId7"/>
    <p:sldId id="270" r:id="rId8"/>
    <p:sldId id="257" r:id="rId9"/>
    <p:sldId id="258" r:id="rId10"/>
    <p:sldId id="259" r:id="rId11"/>
    <p:sldId id="260" r:id="rId12"/>
    <p:sldId id="261" r:id="rId13"/>
    <p:sldId id="263" r:id="rId14"/>
    <p:sldId id="264" r:id="rId15"/>
    <p:sldId id="262" r:id="rId16"/>
    <p:sldId id="266" r:id="rId17"/>
    <p:sldId id="272"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199" autoAdjust="0"/>
  </p:normalViewPr>
  <p:slideViewPr>
    <p:cSldViewPr snapToGrid="0">
      <p:cViewPr varScale="1">
        <p:scale>
          <a:sx n="57" d="100"/>
          <a:sy n="57" d="100"/>
        </p:scale>
        <p:origin x="12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Participants</c:v>
                </c:pt>
              </c:strCache>
            </c:strRef>
          </c:tx>
          <c:explosion val="1"/>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Sheet1!$A$2:$A$5</c:f>
              <c:strCache>
                <c:ptCount val="3"/>
                <c:pt idx="0">
                  <c:v>Caucasian</c:v>
                </c:pt>
                <c:pt idx="1">
                  <c:v>African American</c:v>
                </c:pt>
                <c:pt idx="2">
                  <c:v>Middle-Eastern</c:v>
                </c:pt>
              </c:strCache>
            </c:strRef>
          </c:cat>
          <c:val>
            <c:numRef>
              <c:f>Sheet1!$B$2:$B$5</c:f>
              <c:numCache>
                <c:formatCode>General</c:formatCode>
                <c:ptCount val="4"/>
                <c:pt idx="0">
                  <c:v>2</c:v>
                </c:pt>
                <c:pt idx="1">
                  <c:v>2</c:v>
                </c:pt>
                <c:pt idx="2">
                  <c:v>1</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18669-070B-4D9A-8047-16509436E0C4}" type="datetimeFigureOut">
              <a:rPr lang="en-US" smtClean="0"/>
              <a:t>11/8/2013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5CCF4-9763-47EC-86A5-F1470D3598EF}" type="slidenum">
              <a:rPr lang="en-US" smtClean="0"/>
              <a:t>‹#›</a:t>
            </a:fld>
            <a:endParaRPr lang="en-US"/>
          </a:p>
        </p:txBody>
      </p:sp>
    </p:spTree>
    <p:extLst>
      <p:ext uri="{BB962C8B-B14F-4D97-AF65-F5344CB8AC3E}">
        <p14:creationId xmlns:p14="http://schemas.microsoft.com/office/powerpoint/2010/main" val="54535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 everyone! I hope all is well as we wind down the semester.  This is my Journal club presentation and as you can see, it is on oral colostrum.  I choose a 2010 article that did not have remarkable results, but still managed to have a huge impact on the care of our population.  This study, entitled “A Pilot Study to Determine the Safety and Feasibility of Oropharyngeal Administration of Own Mother’s Colostrum to Extremely Low Birth Weight Infants,” was the first research study conducted to investigate an alternative method to provide beneficial, nutrient rich colostrum to the tiniest, most at risk patients we see in the NICU. </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1</a:t>
            </a:fld>
            <a:endParaRPr lang="en-US"/>
          </a:p>
        </p:txBody>
      </p:sp>
    </p:spTree>
    <p:extLst>
      <p:ext uri="{BB962C8B-B14F-4D97-AF65-F5344CB8AC3E}">
        <p14:creationId xmlns:p14="http://schemas.microsoft.com/office/powerpoint/2010/main" val="86952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Inclusion criteria were birth weight of &lt;1000g, &lt;28 weeks gestation, and appropriate for gestational age</a:t>
            </a:r>
          </a:p>
          <a:p>
            <a:r>
              <a:rPr lang="en-US" sz="1200" kern="1200" dirty="0" smtClean="0">
                <a:solidFill>
                  <a:schemeClr val="tx1"/>
                </a:solidFill>
                <a:effectLst/>
                <a:latin typeface="+mn-lt"/>
                <a:ea typeface="+mn-ea"/>
                <a:cs typeface="+mn-cs"/>
              </a:rPr>
              <a:t>Exclusion criteria were infants with congenital anomalies, gastrointestinal disorders, renal disorders, vasopressors &gt;10mcg/kg/min, maternal substance abuse, or positive maternal HIV status </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11</a:t>
            </a:fld>
            <a:endParaRPr lang="en-US"/>
          </a:p>
        </p:txBody>
      </p:sp>
    </p:spTree>
    <p:extLst>
      <p:ext uri="{BB962C8B-B14F-4D97-AF65-F5344CB8AC3E}">
        <p14:creationId xmlns:p14="http://schemas.microsoft.com/office/powerpoint/2010/main" val="405493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Foremost, over 50% of the </a:t>
            </a:r>
            <a:r>
              <a:rPr lang="en-US" sz="1200" kern="1200" dirty="0" err="1" smtClean="0">
                <a:solidFill>
                  <a:schemeClr val="tx1"/>
                </a:solidFill>
                <a:effectLst/>
                <a:latin typeface="+mn-lt"/>
                <a:ea typeface="+mn-ea"/>
                <a:cs typeface="+mn-cs"/>
              </a:rPr>
              <a:t>trach</a:t>
            </a:r>
            <a:r>
              <a:rPr lang="en-US" sz="1200" kern="1200" dirty="0" smtClean="0">
                <a:solidFill>
                  <a:schemeClr val="tx1"/>
                </a:solidFill>
                <a:effectLst/>
                <a:latin typeface="+mn-lt"/>
                <a:ea typeface="+mn-ea"/>
                <a:cs typeface="+mn-cs"/>
              </a:rPr>
              <a:t> aspirates were insufficient in quantity for analysis.  Another limitation was noted to be the lack of reference values for immune markers in ELBWs in the first days of life.  The only existing values for immune markers are for larger preterm or term infants.  An additional limitation was the small sample size of the research study.  </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12</a:t>
            </a:fld>
            <a:endParaRPr lang="en-US"/>
          </a:p>
        </p:txBody>
      </p:sp>
    </p:spTree>
    <p:extLst>
      <p:ext uri="{BB962C8B-B14F-4D97-AF65-F5344CB8AC3E}">
        <p14:creationId xmlns:p14="http://schemas.microsoft.com/office/powerpoint/2010/main" val="2300948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of the infants enrolled were able to complete the entire protocol, each receiving a total of 24 treatments during 48 consecutive hours.  The first treatment was given to all of the infants within the first 48 hours of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Clinically speaking, the authors found that for all of the infant’s, oxygen saturations remained stable or improved, there were no episodes of apnea, bradycardia, hypotension or other adverse effects.  The infants also all demonstrated sucking on their ET tubes.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was a wide variety in concentrations of </a:t>
            </a:r>
            <a:r>
              <a:rPr lang="en-US" sz="1200" kern="1200" dirty="0" err="1" smtClean="0">
                <a:solidFill>
                  <a:schemeClr val="tx1"/>
                </a:solidFill>
                <a:effectLst/>
                <a:latin typeface="+mn-lt"/>
                <a:ea typeface="+mn-ea"/>
                <a:cs typeface="+mn-cs"/>
              </a:rPr>
              <a:t>sIgA</a:t>
            </a:r>
            <a:r>
              <a:rPr lang="en-US" sz="1200" kern="1200" dirty="0" smtClean="0">
                <a:solidFill>
                  <a:schemeClr val="tx1"/>
                </a:solidFill>
                <a:effectLst/>
                <a:latin typeface="+mn-lt"/>
                <a:ea typeface="+mn-ea"/>
                <a:cs typeface="+mn-cs"/>
              </a:rPr>
              <a:t> and lactoferrin in both urine and tracheal aspirates among the five infants as shown in the table above.  Data from some samples could not be obtained due to sample size or dilution.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pilot study showed that oropharyngeal administration of own mother’s colostrum is easy, inexpensive, and well-tolerated by even the smallest and sickest ELBW infants.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15CCF4-9763-47EC-86A5-F1470D3598EF}" type="slidenum">
              <a:rPr lang="en-US" smtClean="0"/>
              <a:t>13</a:t>
            </a:fld>
            <a:endParaRPr lang="en-US"/>
          </a:p>
        </p:txBody>
      </p:sp>
    </p:spTree>
    <p:extLst>
      <p:ext uri="{BB962C8B-B14F-4D97-AF65-F5344CB8AC3E}">
        <p14:creationId xmlns:p14="http://schemas.microsoft.com/office/powerpoint/2010/main" val="119844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amount and quality of research completed and attesting to the benefits of human milk is undeniable.  The role of human milk in decreasing the risk of NEC, decreased risk of nosocomial infection, and increasing positive outcomes within our population is magnanimous.  With this knowledge in mind, the challenge now becomes providing colostrum and breast milk to all infants in our care and more specifically those at highest risk for morbidities in the NICU.  The easiest way to institute change, that I can see, is the addition of oral colostrum to an established feeding protocol.  In addition to the benefits of breast milk, an established standardized feeding protocol promotes optimal nutrition in the infant and decreases the time it takes to achieve full feeding volumes.  Instituting an oral colostrum protocol in conjunction with a feeding roadmap not only encourages immunotherapy and nutrition, but also facilitates bonding with the mother as she continues to provide milk.  Kangaroo care should be instituted as soon as the infant is clinically stable enough to do so in order to facilitate bonding, promote autonomic stability in the infant, and increase maternal milk supply.  </a:t>
            </a:r>
          </a:p>
        </p:txBody>
      </p:sp>
      <p:sp>
        <p:nvSpPr>
          <p:cNvPr id="4" name="Slide Number Placeholder 3"/>
          <p:cNvSpPr>
            <a:spLocks noGrp="1"/>
          </p:cNvSpPr>
          <p:nvPr>
            <p:ph type="sldNum" sz="quarter" idx="10"/>
          </p:nvPr>
        </p:nvSpPr>
        <p:spPr/>
        <p:txBody>
          <a:bodyPr/>
          <a:lstStyle/>
          <a:p>
            <a:fld id="{9315CCF4-9763-47EC-86A5-F1470D3598EF}" type="slidenum">
              <a:rPr lang="en-US" smtClean="0"/>
              <a:t>14</a:t>
            </a:fld>
            <a:endParaRPr lang="en-US"/>
          </a:p>
        </p:txBody>
      </p:sp>
    </p:spTree>
    <p:extLst>
      <p:ext uri="{BB962C8B-B14F-4D97-AF65-F5344CB8AC3E}">
        <p14:creationId xmlns:p14="http://schemas.microsoft.com/office/powerpoint/2010/main" val="1092372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study has verified the safety of administering colostrum to ELBWs despite their limitations.  Using colostrum in this manner, as immune therapy, forces a change in thinking from using colostrum solely for nutrition.  </a:t>
            </a:r>
          </a:p>
          <a:p>
            <a:r>
              <a:rPr lang="en-US" sz="1200" kern="1200" dirty="0" smtClean="0">
                <a:solidFill>
                  <a:schemeClr val="tx1"/>
                </a:solidFill>
                <a:effectLst/>
                <a:latin typeface="+mn-lt"/>
                <a:ea typeface="+mn-ea"/>
                <a:cs typeface="+mn-cs"/>
              </a:rPr>
              <a:t>Moving forward, there is emerging research regarding the use of bovine colostrum and more specifically, bovine lactoferrin.  One Italian study found that supplementing lactoferrin in the milk of infants weighing less than 1500 g reduced infection after 72 hours of life, but not NEC.  Furthermore, a Cochran review released in 2011 endorses and encourages further research be conducted into the efficacy of this treatment and found the preliminary research studies promising.  While current studies discuss the use of enteral bovine lactoferrin, the possibility exists that positive outcomes in this research could translate to oral bovine colostrum. </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15</a:t>
            </a:fld>
            <a:endParaRPr lang="en-US"/>
          </a:p>
        </p:txBody>
      </p:sp>
    </p:spTree>
    <p:extLst>
      <p:ext uri="{BB962C8B-B14F-4D97-AF65-F5344CB8AC3E}">
        <p14:creationId xmlns:p14="http://schemas.microsoft.com/office/powerpoint/2010/main" val="872501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it! Stay tuned for my captivating</a:t>
            </a:r>
            <a:r>
              <a:rPr lang="en-US" baseline="0" dirty="0" smtClean="0"/>
              <a:t> quality improvement proposal on the same topic.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18</a:t>
            </a:fld>
            <a:endParaRPr lang="en-US"/>
          </a:p>
        </p:txBody>
      </p:sp>
    </p:spTree>
    <p:extLst>
      <p:ext uri="{BB962C8B-B14F-4D97-AF65-F5344CB8AC3E}">
        <p14:creationId xmlns:p14="http://schemas.microsoft.com/office/powerpoint/2010/main" val="143676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2</a:t>
            </a:fld>
            <a:endParaRPr lang="en-US"/>
          </a:p>
        </p:txBody>
      </p:sp>
    </p:spTree>
    <p:extLst>
      <p:ext uri="{BB962C8B-B14F-4D97-AF65-F5344CB8AC3E}">
        <p14:creationId xmlns:p14="http://schemas.microsoft.com/office/powerpoint/2010/main" val="214604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we move any further, let’s talk about oral immunotherapy.  What exactly is it? Oral immunotherapy involves placing small amounts of colostrum directly on the oral mucosa with the expectation that the colostrum or select components will then be absorbed by the mucosal membranes on the mouth and pharynx.  </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3</a:t>
            </a:fld>
            <a:endParaRPr lang="en-US"/>
          </a:p>
        </p:txBody>
      </p:sp>
    </p:spTree>
    <p:extLst>
      <p:ext uri="{BB962C8B-B14F-4D97-AF65-F5344CB8AC3E}">
        <p14:creationId xmlns:p14="http://schemas.microsoft.com/office/powerpoint/2010/main" val="369160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Colostrum is the early milk that is produced when the tight junctions in the mammary epithelium are open, allowing </a:t>
            </a:r>
            <a:r>
              <a:rPr lang="en-US" sz="1200" kern="1200" dirty="0" err="1" smtClean="0">
                <a:solidFill>
                  <a:schemeClr val="tx1"/>
                </a:solidFill>
                <a:effectLst/>
                <a:latin typeface="+mn-lt"/>
                <a:ea typeface="+mn-ea"/>
                <a:cs typeface="+mn-cs"/>
              </a:rPr>
              <a:t>paracellular</a:t>
            </a:r>
            <a:r>
              <a:rPr lang="en-US" sz="1200" kern="1200" dirty="0" smtClean="0">
                <a:solidFill>
                  <a:schemeClr val="tx1"/>
                </a:solidFill>
                <a:effectLst/>
                <a:latin typeface="+mn-lt"/>
                <a:ea typeface="+mn-ea"/>
                <a:cs typeface="+mn-cs"/>
              </a:rPr>
              <a:t> transport of many immunologically derived protective components from the mother’s circulation into the milk.  Historically, colostrum has been used for thousands of years to treat various illnesses.  In the early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it was noted that the antibody composition of milk in the first few days following life was significantly higher than milk produced after 72 hours.  There are now thousands of articles advocating for the use of colostrum and breast milk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benefits they possesses.  So what is in colostrum?</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4</a:t>
            </a:fld>
            <a:endParaRPr lang="en-US"/>
          </a:p>
        </p:txBody>
      </p:sp>
    </p:spTree>
    <p:extLst>
      <p:ext uri="{BB962C8B-B14F-4D97-AF65-F5344CB8AC3E}">
        <p14:creationId xmlns:p14="http://schemas.microsoft.com/office/powerpoint/2010/main" val="87820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approximately 90 know components in colostrum.  The two primary components are listed and include immune factors and growth factors.  In addition to the immune and growth factors, colostrum also has vitamins, minerals, and amino acids specific to the needs of the neonate.  The ones most </a:t>
            </a:r>
            <a:r>
              <a:rPr lang="en-US" sz="1200" kern="1200" dirty="0" err="1" smtClean="0">
                <a:solidFill>
                  <a:schemeClr val="tx1"/>
                </a:solidFill>
                <a:effectLst/>
                <a:latin typeface="+mn-lt"/>
                <a:ea typeface="+mn-ea"/>
                <a:cs typeface="+mn-cs"/>
              </a:rPr>
              <a:t>pertainant</a:t>
            </a:r>
            <a:r>
              <a:rPr lang="en-US" sz="1200" kern="1200" dirty="0" smtClean="0">
                <a:solidFill>
                  <a:schemeClr val="tx1"/>
                </a:solidFill>
                <a:effectLst/>
                <a:latin typeface="+mn-lt"/>
                <a:ea typeface="+mn-ea"/>
                <a:cs typeface="+mn-cs"/>
              </a:rPr>
              <a:t> to this discussion are </a:t>
            </a:r>
            <a:r>
              <a:rPr lang="en-US" sz="1200" kern="1200" dirty="0" err="1" smtClean="0">
                <a:solidFill>
                  <a:schemeClr val="tx1"/>
                </a:solidFill>
                <a:effectLst/>
                <a:latin typeface="+mn-lt"/>
                <a:ea typeface="+mn-ea"/>
                <a:cs typeface="+mn-cs"/>
              </a:rPr>
              <a:t>sIgA</a:t>
            </a:r>
            <a:r>
              <a:rPr lang="en-US" sz="1200" kern="1200" dirty="0" smtClean="0">
                <a:solidFill>
                  <a:schemeClr val="tx1"/>
                </a:solidFill>
                <a:effectLst/>
                <a:latin typeface="+mn-lt"/>
                <a:ea typeface="+mn-ea"/>
                <a:cs typeface="+mn-cs"/>
              </a:rPr>
              <a:t> and lactoferrin.  Secretory IgA is one of five immunoglobulins in colostrum. </a:t>
            </a:r>
            <a:r>
              <a:rPr lang="en-US" sz="1200" kern="1200" dirty="0" err="1" smtClean="0">
                <a:solidFill>
                  <a:schemeClr val="tx1"/>
                </a:solidFill>
                <a:effectLst/>
                <a:latin typeface="+mn-lt"/>
                <a:ea typeface="+mn-ea"/>
                <a:cs typeface="+mn-cs"/>
              </a:rPr>
              <a:t>sIgA</a:t>
            </a:r>
            <a:r>
              <a:rPr lang="en-US" sz="1200" kern="1200" dirty="0" smtClean="0">
                <a:solidFill>
                  <a:schemeClr val="tx1"/>
                </a:solidFill>
                <a:effectLst/>
                <a:latin typeface="+mn-lt"/>
                <a:ea typeface="+mn-ea"/>
                <a:cs typeface="+mn-cs"/>
              </a:rPr>
              <a:t> is stable against enzymes in the infants gut and has the ability to bind to bacterial and viral agents promoting inhibition of attachment to the mucosal lining.  </a:t>
            </a:r>
            <a:r>
              <a:rPr lang="en-US" sz="1200" kern="1200" dirty="0" err="1" smtClean="0">
                <a:solidFill>
                  <a:schemeClr val="tx1"/>
                </a:solidFill>
                <a:effectLst/>
                <a:latin typeface="+mn-lt"/>
                <a:ea typeface="+mn-ea"/>
                <a:cs typeface="+mn-cs"/>
              </a:rPr>
              <a:t>sIgA</a:t>
            </a:r>
            <a:r>
              <a:rPr lang="en-US" sz="1200" kern="1200" dirty="0" smtClean="0">
                <a:solidFill>
                  <a:schemeClr val="tx1"/>
                </a:solidFill>
                <a:effectLst/>
                <a:latin typeface="+mn-lt"/>
                <a:ea typeface="+mn-ea"/>
                <a:cs typeface="+mn-cs"/>
              </a:rPr>
              <a:t> accounts for 90% of total immunoglobulins in milk.   Lactoferrin is a multi-faceted protein and, with approximately 6mg/ml, is the major whey protein in human colostrum.  It is both bacteriostatic (it can inhibit bacterial growth by binding iron which some bacteria need to grow) and </a:t>
            </a:r>
            <a:r>
              <a:rPr lang="en-US" sz="1200" kern="1200" dirty="0" err="1" smtClean="0">
                <a:solidFill>
                  <a:schemeClr val="tx1"/>
                </a:solidFill>
                <a:effectLst/>
                <a:latin typeface="+mn-lt"/>
                <a:ea typeface="+mn-ea"/>
                <a:cs typeface="+mn-cs"/>
              </a:rPr>
              <a:t>bacteriocidal</a:t>
            </a:r>
            <a:r>
              <a:rPr lang="en-US" sz="1200" kern="1200" dirty="0" smtClean="0">
                <a:solidFill>
                  <a:schemeClr val="tx1"/>
                </a:solidFill>
                <a:effectLst/>
                <a:latin typeface="+mn-lt"/>
                <a:ea typeface="+mn-ea"/>
                <a:cs typeface="+mn-cs"/>
              </a:rPr>
              <a:t> (kills bacteria).  At high concentrations, lactoferrin enhances proliferation of enterocytes and closure of enteric gap junctions.  Al lower concentrations, lactoferrin stimulates differentiation of enterocytes and expression of digestive enzymes.  It also has </a:t>
            </a:r>
            <a:r>
              <a:rPr lang="en-US" sz="1200" kern="1200" dirty="0" err="1" smtClean="0">
                <a:solidFill>
                  <a:schemeClr val="tx1"/>
                </a:solidFill>
                <a:effectLst/>
                <a:latin typeface="+mn-lt"/>
                <a:ea typeface="+mn-ea"/>
                <a:cs typeface="+mn-cs"/>
              </a:rPr>
              <a:t>immunomodulary</a:t>
            </a:r>
            <a:r>
              <a:rPr lang="en-US" sz="1200" kern="1200" dirty="0" smtClean="0">
                <a:solidFill>
                  <a:schemeClr val="tx1"/>
                </a:solidFill>
                <a:effectLst/>
                <a:latin typeface="+mn-lt"/>
                <a:ea typeface="+mn-ea"/>
                <a:cs typeface="+mn-cs"/>
              </a:rPr>
              <a:t> effects and is a growth factor.  To add some emphasis for the ELBW population, recent research has determined that there is an inverse relationship between the concentration of protective immune factors in colostrum and the duration of pregnancy.  Of course, that means these protective factors are higher in women who deliver ELBW infants.  </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5</a:t>
            </a:fld>
            <a:endParaRPr lang="en-US"/>
          </a:p>
        </p:txBody>
      </p:sp>
    </p:spTree>
    <p:extLst>
      <p:ext uri="{BB962C8B-B14F-4D97-AF65-F5344CB8AC3E}">
        <p14:creationId xmlns:p14="http://schemas.microsoft.com/office/powerpoint/2010/main" val="348397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at this point, you may be asking yourself “self, don’t you get all the benefits of the colostrum with trickle feeds?” Well, the answer is not necessarily.  Cytokines present in breastmilk may interact with lymphoid cells within the infant’s oropharyngeal associated mucosal tissues and oligosaccharides may provide local barrier protection, based on their ability to inhibit the adhesion of pathogens to cell surface receptors.  What in the world does that mean? These authors state that during feeding at the breast, the exogenous cytokines in mother’s milk may stimulate the infant’s oropharyngeal-associated lymphoid tissue (OFALT) and gut-associated lymphoid tissue (GALT), in a synergistic manner, with a combined response potentially greater than that for a single site of stimulation.  For the infant in the NICU who is receiving enteral trickle feeds via an NG/OG, would not have contact with OFALT or mucosal membranes.  It’s kind of like putting salt on watermelon to make it sweeter.  While trickle feeds are undoubtedly beneficial, the addition of oral colostrum is a complement, making it even better.  Once again, they are not the same thing.  </a:t>
            </a:r>
          </a:p>
        </p:txBody>
      </p:sp>
      <p:sp>
        <p:nvSpPr>
          <p:cNvPr id="4" name="Slide Number Placeholder 3"/>
          <p:cNvSpPr>
            <a:spLocks noGrp="1"/>
          </p:cNvSpPr>
          <p:nvPr>
            <p:ph type="sldNum" sz="quarter" idx="10"/>
          </p:nvPr>
        </p:nvSpPr>
        <p:spPr/>
        <p:txBody>
          <a:bodyPr/>
          <a:lstStyle/>
          <a:p>
            <a:fld id="{9315CCF4-9763-47EC-86A5-F1470D3598EF}" type="slidenum">
              <a:rPr lang="en-US" smtClean="0"/>
              <a:t>6</a:t>
            </a:fld>
            <a:endParaRPr lang="en-US"/>
          </a:p>
        </p:txBody>
      </p:sp>
    </p:spTree>
    <p:extLst>
      <p:ext uri="{BB962C8B-B14F-4D97-AF65-F5344CB8AC3E}">
        <p14:creationId xmlns:p14="http://schemas.microsoft.com/office/powerpoint/2010/main" val="25945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We’ve covered a lot of information so far, let’s move into the actual research.  It should be noted that while the authors did not discuss their literature search, they do discuss other therapies that have been successful using the oropharyngeal method.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problem these authors were trying to solve is how to deliver colostrum to ELBWs in the first few days of life.  In addition, they hypothesized that there would be an increase of secretory immunoglobulin A (</a:t>
            </a:r>
            <a:r>
              <a:rPr lang="en-US" sz="1200" kern="1200" dirty="0" err="1" smtClean="0">
                <a:solidFill>
                  <a:schemeClr val="tx1"/>
                </a:solidFill>
                <a:effectLst/>
                <a:latin typeface="+mn-lt"/>
                <a:ea typeface="+mn-ea"/>
                <a:cs typeface="+mn-cs"/>
              </a:rPr>
              <a:t>sIgA</a:t>
            </a:r>
            <a:r>
              <a:rPr lang="en-US" sz="1200" kern="1200" dirty="0" smtClean="0">
                <a:solidFill>
                  <a:schemeClr val="tx1"/>
                </a:solidFill>
                <a:effectLst/>
                <a:latin typeface="+mn-lt"/>
                <a:ea typeface="+mn-ea"/>
                <a:cs typeface="+mn-cs"/>
              </a:rPr>
              <a:t>) and lactoferrin in both tracheal aspirates and urine of these infants.  Theoretically, oropharyngeal administration of colostrum would provide local barrier protection and change levels of immunologically-derived factors, such as secretory immunoglobulin A and lactoferrin, in bodily fluids. </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8</a:t>
            </a:fld>
            <a:endParaRPr lang="en-US"/>
          </a:p>
        </p:txBody>
      </p:sp>
    </p:spTree>
    <p:extLst>
      <p:ext uri="{BB962C8B-B14F-4D97-AF65-F5344CB8AC3E}">
        <p14:creationId xmlns:p14="http://schemas.microsoft.com/office/powerpoint/2010/main" val="328131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light of the mountain of research regarding the benefits of colostrum in the first few days of life, these authors were looking for alternate ways to provide colostrum to these infants.  Their questions were how can we get this milk to the baby? Is this method safe? And does it work?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should we care? We all are aware of the short and long term morbidities associated with the NICU particularly in infants born at lower gestations and birth weights.  Nosocomial infections, NEC, IVH, PVL, visual and hearing impairments, CP, and cognitive and motor disabilities are among the most common complications seen in our population.  Two of these, infection and NEC, can be augmented by the administration of breast milk.  Recent data show that as many as 65% of ELBW will have at least one infection during their hospitalization.  Research has linked maternal milk with a lower incidence of nosocomial infections in VLBWs compared to formula fed infants.  With regard to the gastrointestinal system, an inability to feed enterally can lead to intestinal atrophy, which increases inflammation, feeding intolerance, NEC, and nosocomial infection.  By providing these infants with all therapies available, we have the ability to decrease these morbidities and improve patient outcomes.  </a:t>
            </a:r>
          </a:p>
        </p:txBody>
      </p:sp>
      <p:sp>
        <p:nvSpPr>
          <p:cNvPr id="4" name="Slide Number Placeholder 3"/>
          <p:cNvSpPr>
            <a:spLocks noGrp="1"/>
          </p:cNvSpPr>
          <p:nvPr>
            <p:ph type="sldNum" sz="quarter" idx="10"/>
          </p:nvPr>
        </p:nvSpPr>
        <p:spPr/>
        <p:txBody>
          <a:bodyPr/>
          <a:lstStyle/>
          <a:p>
            <a:fld id="{9315CCF4-9763-47EC-86A5-F1470D3598EF}" type="slidenum">
              <a:rPr lang="en-US" smtClean="0"/>
              <a:t>9</a:t>
            </a:fld>
            <a:endParaRPr lang="en-US"/>
          </a:p>
        </p:txBody>
      </p:sp>
    </p:spTree>
    <p:extLst>
      <p:ext uri="{BB962C8B-B14F-4D97-AF65-F5344CB8AC3E}">
        <p14:creationId xmlns:p14="http://schemas.microsoft.com/office/powerpoint/2010/main" val="268964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pilot study used a quasi-experimental, one group, pretest- posttest design. The independent variable was the oropharyngeal administration of own mother’s colostrum. The dependent variables were </a:t>
            </a:r>
            <a:r>
              <a:rPr lang="en-US" sz="1200" kern="1200" dirty="0" err="1" smtClean="0">
                <a:solidFill>
                  <a:schemeClr val="tx1"/>
                </a:solidFill>
                <a:effectLst/>
                <a:latin typeface="+mn-lt"/>
                <a:ea typeface="+mn-ea"/>
                <a:cs typeface="+mn-cs"/>
              </a:rPr>
              <a:t>sIgA</a:t>
            </a:r>
            <a:r>
              <a:rPr lang="en-US" sz="1200" kern="1200" dirty="0" smtClean="0">
                <a:solidFill>
                  <a:schemeClr val="tx1"/>
                </a:solidFill>
                <a:effectLst/>
                <a:latin typeface="+mn-lt"/>
                <a:ea typeface="+mn-ea"/>
                <a:cs typeface="+mn-cs"/>
              </a:rPr>
              <a:t> and lactoferrin concentrations in the infant’s tracheal aspirates and urine before and after treatment with colostrum.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Seventeen mothers in total were approached and of those, 15 agreed to participate in the study.  Of these women, 10 sustained their pregnancy beyond 28 weeks excluding them from the study.  The five remaining women were enrolled.  Informed consent was obtained prior to birth and baseline tracheal aspirates were obtained in the delivery room prior to administering surfactant.  Within 24 hours of delivery, the participating mothers were approached and educated on how to provide sufficient colostrum.  Using sterile technique, colostrum was transferred into small syringes, each with 0.2mls.  Each infant then received 0.1ml of colostrum along the buccal mucosal tissues.  This was repeated every 2 hours over a period of 48 hours, beginning within 48 hours of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total of 5 ELBWs participated in the study.  Of the three males and two females, mean birth weight was 657 grams, mean gestational age was 25.5 weeks, two infants were Caucasian, two were African American, and one was Middle-Eastern.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Enzyme linked immunoassay kits were used to measure </a:t>
            </a:r>
            <a:r>
              <a:rPr lang="en-US" sz="1200" kern="1200" dirty="0" err="1" smtClean="0">
                <a:solidFill>
                  <a:schemeClr val="tx1"/>
                </a:solidFill>
                <a:effectLst/>
                <a:latin typeface="+mn-lt"/>
                <a:ea typeface="+mn-ea"/>
                <a:cs typeface="+mn-cs"/>
              </a:rPr>
              <a:t>sIgA</a:t>
            </a:r>
            <a:r>
              <a:rPr lang="en-US" sz="1200" kern="1200" dirty="0" smtClean="0">
                <a:solidFill>
                  <a:schemeClr val="tx1"/>
                </a:solidFill>
                <a:effectLst/>
                <a:latin typeface="+mn-lt"/>
                <a:ea typeface="+mn-ea"/>
                <a:cs typeface="+mn-cs"/>
              </a:rPr>
              <a:t> and lactoferrin concentrations in the urine and tracheal aspirates.  </a:t>
            </a:r>
          </a:p>
          <a:p>
            <a:endParaRPr lang="en-US" dirty="0"/>
          </a:p>
        </p:txBody>
      </p:sp>
      <p:sp>
        <p:nvSpPr>
          <p:cNvPr id="4" name="Slide Number Placeholder 3"/>
          <p:cNvSpPr>
            <a:spLocks noGrp="1"/>
          </p:cNvSpPr>
          <p:nvPr>
            <p:ph type="sldNum" sz="quarter" idx="10"/>
          </p:nvPr>
        </p:nvSpPr>
        <p:spPr/>
        <p:txBody>
          <a:bodyPr/>
          <a:lstStyle/>
          <a:p>
            <a:fld id="{9315CCF4-9763-47EC-86A5-F1470D3598EF}" type="slidenum">
              <a:rPr lang="en-US" smtClean="0"/>
              <a:t>10</a:t>
            </a:fld>
            <a:endParaRPr lang="en-US"/>
          </a:p>
        </p:txBody>
      </p:sp>
    </p:spTree>
    <p:extLst>
      <p:ext uri="{BB962C8B-B14F-4D97-AF65-F5344CB8AC3E}">
        <p14:creationId xmlns:p14="http://schemas.microsoft.com/office/powerpoint/2010/main" val="371213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11/8/2013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11/8/2013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5000" dirty="0" smtClean="0"/>
              <a:t>M.I.L.K.</a:t>
            </a:r>
            <a:r>
              <a:rPr lang="en-US" dirty="0" smtClean="0"/>
              <a:t/>
            </a:r>
            <a:br>
              <a:rPr lang="en-US" dirty="0" smtClean="0"/>
            </a:br>
            <a:r>
              <a:rPr lang="en-US" sz="3900" dirty="0" smtClean="0"/>
              <a:t>Maternal Immunotherapy through Lactation and Kangaroo Care </a:t>
            </a:r>
            <a:endParaRPr lang="en-US" sz="3900" dirty="0"/>
          </a:p>
        </p:txBody>
      </p:sp>
      <p:sp>
        <p:nvSpPr>
          <p:cNvPr id="3" name="Subtitle 2"/>
          <p:cNvSpPr>
            <a:spLocks noGrp="1"/>
          </p:cNvSpPr>
          <p:nvPr>
            <p:ph type="subTitle" idx="1"/>
          </p:nvPr>
        </p:nvSpPr>
        <p:spPr/>
        <p:txBody>
          <a:bodyPr/>
          <a:lstStyle/>
          <a:p>
            <a:r>
              <a:rPr lang="en-US" dirty="0" smtClean="0"/>
              <a:t>Sonya “Nikki” McLaughlin, BSN, CCRN</a:t>
            </a:r>
          </a:p>
          <a:p>
            <a:r>
              <a:rPr lang="en-US" dirty="0" smtClean="0"/>
              <a:t>East Carolina University College of Nursing</a:t>
            </a:r>
          </a:p>
          <a:p>
            <a:r>
              <a:rPr lang="en-US" dirty="0" smtClean="0"/>
              <a:t>November 8, 2013</a:t>
            </a:r>
            <a:endParaRPr lang="en-US" dirty="0"/>
          </a:p>
        </p:txBody>
      </p:sp>
    </p:spTree>
    <p:extLst>
      <p:ext uri="{BB962C8B-B14F-4D97-AF65-F5344CB8AC3E}">
        <p14:creationId xmlns:p14="http://schemas.microsoft.com/office/powerpoint/2010/main" val="2286172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292" y="2933699"/>
            <a:ext cx="5327120" cy="1659468"/>
          </a:xfrm>
        </p:spPr>
        <p:txBody>
          <a:bodyPr/>
          <a:lstStyle/>
          <a:p>
            <a:r>
              <a:rPr lang="en-US" dirty="0" smtClean="0"/>
              <a:t>One group</a:t>
            </a:r>
          </a:p>
          <a:p>
            <a:r>
              <a:rPr lang="en-US" dirty="0" smtClean="0"/>
              <a:t>Pre/Post Test </a:t>
            </a:r>
          </a:p>
          <a:p>
            <a:r>
              <a:rPr lang="en-US" dirty="0" smtClean="0"/>
              <a:t>Quasi Experimental </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444" b="99111" l="1167" r="99000">
                        <a14:foregroundMark x1="50000" y1="52333" x2="69833" y2="11000"/>
                        <a14:foregroundMark x1="57833" y1="46444" x2="74500" y2="18111"/>
                        <a14:foregroundMark x1="14333" y1="73333" x2="30500" y2="95222"/>
                        <a14:foregroundMark x1="53667" y1="87444" x2="82833" y2="97111"/>
                        <a14:foregroundMark x1="93000" y1="99222" x2="99000" y2="99222"/>
                        <a14:foregroundMark x1="77333" y1="19889" x2="91167" y2="5111"/>
                        <a14:foregroundMark x1="62500" y1="14000" x2="76833" y2="444"/>
                        <a14:foregroundMark x1="17167" y1="85333" x2="12500" y2="74222"/>
                        <a14:foregroundMark x1="40333" y1="51333" x2="38833" y2="46778"/>
                        <a14:foregroundMark x1="39333" y1="45222" x2="45333" y2="45556"/>
                        <a14:foregroundMark x1="58833" y1="44556" x2="61500" y2="34778"/>
                        <a14:foregroundMark x1="62500" y1="37556" x2="56500" y2="48000"/>
                      </a14:backgroundRemoval>
                    </a14:imgEffect>
                  </a14:imgLayer>
                </a14:imgProps>
              </a:ext>
            </a:extLst>
          </a:blip>
          <a:stretch>
            <a:fillRect/>
          </a:stretch>
        </p:blipFill>
        <p:spPr>
          <a:xfrm>
            <a:off x="8212508" y="753295"/>
            <a:ext cx="3657917" cy="5486876"/>
          </a:xfrm>
          <a:prstGeom prst="rect">
            <a:avLst/>
          </a:prstGeom>
        </p:spPr>
      </p:pic>
      <p:sp>
        <p:nvSpPr>
          <p:cNvPr id="2" name="Title 1"/>
          <p:cNvSpPr>
            <a:spLocks noGrp="1"/>
          </p:cNvSpPr>
          <p:nvPr>
            <p:ph type="title"/>
          </p:nvPr>
        </p:nvSpPr>
        <p:spPr>
          <a:xfrm>
            <a:off x="767292" y="250254"/>
            <a:ext cx="9905998" cy="1905000"/>
          </a:xfrm>
        </p:spPr>
        <p:txBody>
          <a:bodyPr>
            <a:noAutofit/>
          </a:bodyPr>
          <a:lstStyle/>
          <a:p>
            <a:pPr algn="ctr"/>
            <a:r>
              <a:rPr lang="en-US" sz="4500" dirty="0" smtClean="0"/>
              <a:t>Research Design and Methods</a:t>
            </a:r>
            <a:endParaRPr lang="en-US" sz="4500" dirty="0"/>
          </a:p>
        </p:txBody>
      </p:sp>
      <p:sp>
        <p:nvSpPr>
          <p:cNvPr id="5" name="Content Placeholder 2"/>
          <p:cNvSpPr txBox="1">
            <a:spLocks/>
          </p:cNvSpPr>
          <p:nvPr/>
        </p:nvSpPr>
        <p:spPr>
          <a:xfrm>
            <a:off x="3430852" y="3184213"/>
            <a:ext cx="5327120" cy="2137780"/>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Independent</a:t>
            </a:r>
          </a:p>
          <a:p>
            <a:pPr lvl="1"/>
            <a:r>
              <a:rPr lang="en-US" dirty="0" smtClean="0"/>
              <a:t>Oropharyngeal Colostrum</a:t>
            </a:r>
          </a:p>
          <a:p>
            <a:r>
              <a:rPr lang="en-US" dirty="0" smtClean="0"/>
              <a:t>Dependent</a:t>
            </a:r>
          </a:p>
          <a:p>
            <a:pPr lvl="1"/>
            <a:r>
              <a:rPr lang="en-US" dirty="0" err="1" smtClean="0"/>
              <a:t>sIgA</a:t>
            </a:r>
            <a:r>
              <a:rPr lang="en-US" dirty="0" smtClean="0"/>
              <a:t> of Urine and Tracheal Aspirate</a:t>
            </a:r>
          </a:p>
          <a:p>
            <a:pPr lvl="1"/>
            <a:r>
              <a:rPr lang="en-US" dirty="0" smtClean="0"/>
              <a:t>Lactoferrin of Urine and Tracheal Aspirate</a:t>
            </a:r>
          </a:p>
          <a:p>
            <a:pPr marL="0" indent="0">
              <a:buNone/>
            </a:pPr>
            <a:endParaRPr lang="en-US" dirty="0"/>
          </a:p>
        </p:txBody>
      </p:sp>
      <p:sp>
        <p:nvSpPr>
          <p:cNvPr id="6" name="Content Placeholder 2"/>
          <p:cNvSpPr txBox="1">
            <a:spLocks/>
          </p:cNvSpPr>
          <p:nvPr/>
        </p:nvSpPr>
        <p:spPr>
          <a:xfrm>
            <a:off x="355600" y="5012266"/>
            <a:ext cx="8636000" cy="165946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dirty="0" smtClean="0"/>
              <a:t>Syringes of 0.2ml of Colostrum; 0.1ml delivered to each cheek Q2 for 48 hours </a:t>
            </a:r>
            <a:endParaRPr lang="en-US" dirty="0"/>
          </a:p>
        </p:txBody>
      </p:sp>
      <p:sp>
        <p:nvSpPr>
          <p:cNvPr id="7" name="TextBox 6"/>
          <p:cNvSpPr txBox="1"/>
          <p:nvPr/>
        </p:nvSpPr>
        <p:spPr>
          <a:xfrm>
            <a:off x="355600" y="2600407"/>
            <a:ext cx="1219200" cy="430887"/>
          </a:xfrm>
          <a:prstGeom prst="rect">
            <a:avLst/>
          </a:prstGeom>
          <a:noFill/>
        </p:spPr>
        <p:txBody>
          <a:bodyPr wrap="square" rtlCol="0">
            <a:spAutoFit/>
          </a:bodyPr>
          <a:lstStyle/>
          <a:p>
            <a:r>
              <a:rPr lang="en-US" sz="2200" dirty="0" smtClean="0"/>
              <a:t>Design </a:t>
            </a:r>
            <a:endParaRPr lang="en-US" sz="2200" dirty="0"/>
          </a:p>
        </p:txBody>
      </p:sp>
      <p:sp>
        <p:nvSpPr>
          <p:cNvPr id="9" name="TextBox 8"/>
          <p:cNvSpPr txBox="1"/>
          <p:nvPr/>
        </p:nvSpPr>
        <p:spPr>
          <a:xfrm>
            <a:off x="2965649" y="2600408"/>
            <a:ext cx="1454493" cy="430887"/>
          </a:xfrm>
          <a:prstGeom prst="rect">
            <a:avLst/>
          </a:prstGeom>
          <a:noFill/>
        </p:spPr>
        <p:txBody>
          <a:bodyPr wrap="square" rtlCol="0">
            <a:spAutoFit/>
          </a:bodyPr>
          <a:lstStyle/>
          <a:p>
            <a:r>
              <a:rPr lang="en-US" sz="2200" dirty="0" smtClean="0"/>
              <a:t>Variables  </a:t>
            </a:r>
            <a:endParaRPr lang="en-US" sz="2200" dirty="0"/>
          </a:p>
        </p:txBody>
      </p:sp>
      <p:sp>
        <p:nvSpPr>
          <p:cNvPr id="10" name="TextBox 9"/>
          <p:cNvSpPr txBox="1"/>
          <p:nvPr/>
        </p:nvSpPr>
        <p:spPr>
          <a:xfrm>
            <a:off x="152401" y="5065929"/>
            <a:ext cx="1925519" cy="430887"/>
          </a:xfrm>
          <a:prstGeom prst="rect">
            <a:avLst/>
          </a:prstGeom>
          <a:noFill/>
        </p:spPr>
        <p:txBody>
          <a:bodyPr wrap="square" rtlCol="0">
            <a:spAutoFit/>
          </a:bodyPr>
          <a:lstStyle/>
          <a:p>
            <a:r>
              <a:rPr lang="en-US" sz="2200" dirty="0" smtClean="0"/>
              <a:t>Methods</a:t>
            </a:r>
            <a:endParaRPr lang="en-US" sz="2200" dirty="0"/>
          </a:p>
        </p:txBody>
      </p:sp>
    </p:spTree>
    <p:extLst>
      <p:ext uri="{BB962C8B-B14F-4D97-AF65-F5344CB8AC3E}">
        <p14:creationId xmlns:p14="http://schemas.microsoft.com/office/powerpoint/2010/main" val="875005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3302"/>
            <a:ext cx="9905998" cy="1905000"/>
          </a:xfrm>
        </p:spPr>
        <p:txBody>
          <a:bodyPr>
            <a:normAutofit/>
          </a:bodyPr>
          <a:lstStyle/>
          <a:p>
            <a:pPr algn="ctr"/>
            <a:r>
              <a:rPr lang="en-US" sz="4500" dirty="0" smtClean="0"/>
              <a:t>Inclusions and Exclusions</a:t>
            </a:r>
            <a:endParaRPr lang="en-US" sz="4500" dirty="0"/>
          </a:p>
        </p:txBody>
      </p:sp>
      <p:sp>
        <p:nvSpPr>
          <p:cNvPr id="4" name="Text Placeholder 3"/>
          <p:cNvSpPr>
            <a:spLocks noGrp="1"/>
          </p:cNvSpPr>
          <p:nvPr>
            <p:ph type="body" idx="1"/>
          </p:nvPr>
        </p:nvSpPr>
        <p:spPr>
          <a:xfrm>
            <a:off x="1141412" y="2133071"/>
            <a:ext cx="4588931" cy="576262"/>
          </a:xfrm>
        </p:spPr>
        <p:txBody>
          <a:bodyPr/>
          <a:lstStyle/>
          <a:p>
            <a:r>
              <a:rPr lang="en-US" dirty="0" smtClean="0"/>
              <a:t>inclusions</a:t>
            </a:r>
            <a:endParaRPr lang="en-US" dirty="0"/>
          </a:p>
        </p:txBody>
      </p:sp>
      <p:sp>
        <p:nvSpPr>
          <p:cNvPr id="5" name="Content Placeholder 4"/>
          <p:cNvSpPr>
            <a:spLocks noGrp="1"/>
          </p:cNvSpPr>
          <p:nvPr>
            <p:ph sz="half" idx="2"/>
          </p:nvPr>
        </p:nvSpPr>
        <p:spPr>
          <a:xfrm>
            <a:off x="997477" y="2764102"/>
            <a:ext cx="4876800" cy="2547937"/>
          </a:xfrm>
        </p:spPr>
        <p:txBody>
          <a:bodyPr/>
          <a:lstStyle/>
          <a:p>
            <a:r>
              <a:rPr lang="en-US" dirty="0" smtClean="0"/>
              <a:t>Birth weight of &lt;1000g</a:t>
            </a:r>
          </a:p>
          <a:p>
            <a:r>
              <a:rPr lang="en-US" dirty="0" smtClean="0"/>
              <a:t>Gestation of &lt;28 weeks</a:t>
            </a:r>
          </a:p>
          <a:p>
            <a:r>
              <a:rPr lang="en-US" dirty="0" smtClean="0"/>
              <a:t>Appropriate for gestational age </a:t>
            </a:r>
            <a:endParaRPr lang="en-US" dirty="0"/>
          </a:p>
        </p:txBody>
      </p:sp>
      <p:sp>
        <p:nvSpPr>
          <p:cNvPr id="6" name="Text Placeholder 5"/>
          <p:cNvSpPr>
            <a:spLocks noGrp="1"/>
          </p:cNvSpPr>
          <p:nvPr>
            <p:ph type="body" sz="quarter" idx="3"/>
          </p:nvPr>
        </p:nvSpPr>
        <p:spPr>
          <a:xfrm>
            <a:off x="6443131" y="2141804"/>
            <a:ext cx="4604280" cy="576262"/>
          </a:xfrm>
        </p:spPr>
        <p:txBody>
          <a:bodyPr/>
          <a:lstStyle/>
          <a:p>
            <a:r>
              <a:rPr lang="en-US" dirty="0" smtClean="0"/>
              <a:t>Exclusions </a:t>
            </a:r>
            <a:endParaRPr lang="en-US" dirty="0"/>
          </a:p>
        </p:txBody>
      </p:sp>
      <p:sp>
        <p:nvSpPr>
          <p:cNvPr id="7" name="Content Placeholder 6"/>
          <p:cNvSpPr>
            <a:spLocks noGrp="1"/>
          </p:cNvSpPr>
          <p:nvPr>
            <p:ph sz="quarter" idx="4"/>
          </p:nvPr>
        </p:nvSpPr>
        <p:spPr>
          <a:xfrm>
            <a:off x="6170612" y="2718066"/>
            <a:ext cx="4876801" cy="3073133"/>
          </a:xfrm>
        </p:spPr>
        <p:txBody>
          <a:bodyPr/>
          <a:lstStyle/>
          <a:p>
            <a:r>
              <a:rPr lang="en-US" dirty="0" smtClean="0"/>
              <a:t>Congenital Anomalies</a:t>
            </a:r>
          </a:p>
          <a:p>
            <a:r>
              <a:rPr lang="en-US" dirty="0" smtClean="0"/>
              <a:t>Gastrointestinal Disorders</a:t>
            </a:r>
          </a:p>
          <a:p>
            <a:r>
              <a:rPr lang="en-US" dirty="0" smtClean="0"/>
              <a:t>Renal Disorders</a:t>
            </a:r>
          </a:p>
          <a:p>
            <a:r>
              <a:rPr lang="en-US" dirty="0" smtClean="0"/>
              <a:t>Vasopressors</a:t>
            </a:r>
          </a:p>
          <a:p>
            <a:r>
              <a:rPr lang="en-US" dirty="0" smtClean="0"/>
              <a:t>Maternal Substance Abuse</a:t>
            </a:r>
          </a:p>
          <a:p>
            <a:r>
              <a:rPr lang="en-US" dirty="0" smtClean="0"/>
              <a:t>Positive maternal HIV status </a:t>
            </a:r>
            <a:endParaRPr lang="en-US" dirty="0"/>
          </a:p>
        </p:txBody>
      </p:sp>
      <p:pic>
        <p:nvPicPr>
          <p:cNvPr id="10" name="Picture 9"/>
          <p:cNvPicPr>
            <a:picLocks noChangeAspect="1"/>
          </p:cNvPicPr>
          <p:nvPr/>
        </p:nvPicPr>
        <p:blipFill>
          <a:blip r:embed="rId3"/>
          <a:stretch>
            <a:fillRect/>
          </a:stretch>
        </p:blipFill>
        <p:spPr>
          <a:xfrm>
            <a:off x="1141412" y="4038070"/>
            <a:ext cx="4193648" cy="2268695"/>
          </a:xfrm>
          <a:prstGeom prst="rect">
            <a:avLst/>
          </a:prstGeom>
        </p:spPr>
      </p:pic>
    </p:spTree>
    <p:extLst>
      <p:ext uri="{BB962C8B-B14F-4D97-AF65-F5344CB8AC3E}">
        <p14:creationId xmlns:p14="http://schemas.microsoft.com/office/powerpoint/2010/main" val="242857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346" y="203199"/>
            <a:ext cx="9905998" cy="1905000"/>
          </a:xfrm>
        </p:spPr>
        <p:txBody>
          <a:bodyPr>
            <a:normAutofit/>
          </a:bodyPr>
          <a:lstStyle/>
          <a:p>
            <a:pPr algn="ctr"/>
            <a:r>
              <a:rPr lang="en-US" sz="4500" dirty="0" smtClean="0"/>
              <a:t>Limitations</a:t>
            </a:r>
            <a:endParaRPr lang="en-US" sz="4500" dirty="0"/>
          </a:p>
        </p:txBody>
      </p:sp>
      <p:sp>
        <p:nvSpPr>
          <p:cNvPr id="3" name="Content Placeholder 2"/>
          <p:cNvSpPr>
            <a:spLocks noGrp="1"/>
          </p:cNvSpPr>
          <p:nvPr>
            <p:ph idx="1"/>
          </p:nvPr>
        </p:nvSpPr>
        <p:spPr>
          <a:xfrm>
            <a:off x="1005947" y="2108199"/>
            <a:ext cx="9905998" cy="3124201"/>
          </a:xfrm>
        </p:spPr>
        <p:txBody>
          <a:bodyPr>
            <a:normAutofit/>
          </a:bodyPr>
          <a:lstStyle/>
          <a:p>
            <a:r>
              <a:rPr lang="en-US" sz="3200" dirty="0" smtClean="0"/>
              <a:t>Insufficient Quantity to Test</a:t>
            </a:r>
          </a:p>
          <a:p>
            <a:r>
              <a:rPr lang="en-US" sz="3200" dirty="0" smtClean="0"/>
              <a:t>Lack of Reference Values</a:t>
            </a:r>
          </a:p>
          <a:p>
            <a:r>
              <a:rPr lang="en-US" sz="3200" dirty="0" smtClean="0"/>
              <a:t>Small Sample Size </a:t>
            </a:r>
            <a:endParaRPr lang="en-US" sz="3200" dirty="0"/>
          </a:p>
        </p:txBody>
      </p:sp>
    </p:spTree>
    <p:extLst>
      <p:ext uri="{BB962C8B-B14F-4D97-AF65-F5344CB8AC3E}">
        <p14:creationId xmlns:p14="http://schemas.microsoft.com/office/powerpoint/2010/main" val="3330345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266" y="0"/>
            <a:ext cx="9905998" cy="1413933"/>
          </a:xfrm>
        </p:spPr>
        <p:txBody>
          <a:bodyPr/>
          <a:lstStyle/>
          <a:p>
            <a:pPr algn="ctr"/>
            <a:r>
              <a:rPr lang="en-US" sz="4500" dirty="0" smtClean="0"/>
              <a:t>Results</a:t>
            </a:r>
            <a:r>
              <a:rPr lang="en-US" dirty="0" smtClean="0"/>
              <a:t> </a:t>
            </a:r>
            <a:endParaRPr lang="en-US" dirty="0"/>
          </a:p>
        </p:txBody>
      </p:sp>
      <p:sp>
        <p:nvSpPr>
          <p:cNvPr id="3" name="Content Placeholder 2"/>
          <p:cNvSpPr>
            <a:spLocks noGrp="1"/>
          </p:cNvSpPr>
          <p:nvPr>
            <p:ph idx="1"/>
          </p:nvPr>
        </p:nvSpPr>
        <p:spPr>
          <a:xfrm>
            <a:off x="118532" y="5266267"/>
            <a:ext cx="12073467" cy="1591733"/>
          </a:xfrm>
        </p:spPr>
        <p:txBody>
          <a:bodyPr>
            <a:noAutofit/>
          </a:bodyPr>
          <a:lstStyle/>
          <a:p>
            <a:pPr marL="0" indent="0" algn="ctr">
              <a:buNone/>
            </a:pPr>
            <a:r>
              <a:rPr lang="en-US" sz="2500" dirty="0" smtClean="0"/>
              <a:t>“this </a:t>
            </a:r>
            <a:r>
              <a:rPr lang="en-US" sz="2500" dirty="0"/>
              <a:t>pilot study showed that oropharyngeal administration of </a:t>
            </a:r>
            <a:r>
              <a:rPr lang="en-US" sz="2500" dirty="0" smtClean="0"/>
              <a:t>own mother’s </a:t>
            </a:r>
            <a:r>
              <a:rPr lang="en-US" sz="2500" dirty="0"/>
              <a:t>colostrum is easy, inexpensive, and well-tolerated by even the smallest and </a:t>
            </a:r>
            <a:r>
              <a:rPr lang="en-US" sz="2500" dirty="0" smtClean="0"/>
              <a:t>sickest ELBW infants”</a:t>
            </a:r>
            <a:endParaRPr lang="en-US" sz="2500" dirty="0"/>
          </a:p>
        </p:txBody>
      </p:sp>
      <p:graphicFrame>
        <p:nvGraphicFramePr>
          <p:cNvPr id="8" name="Chart 7"/>
          <p:cNvGraphicFramePr/>
          <p:nvPr>
            <p:extLst>
              <p:ext uri="{D42A27DB-BD31-4B8C-83A1-F6EECF244321}">
                <p14:modId xmlns:p14="http://schemas.microsoft.com/office/powerpoint/2010/main" val="443500826"/>
              </p:ext>
            </p:extLst>
          </p:nvPr>
        </p:nvGraphicFramePr>
        <p:xfrm>
          <a:off x="118532" y="1413933"/>
          <a:ext cx="3708401"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15243757"/>
              </p:ext>
            </p:extLst>
          </p:nvPr>
        </p:nvGraphicFramePr>
        <p:xfrm>
          <a:off x="4737100" y="1989666"/>
          <a:ext cx="7251700" cy="2878667"/>
        </p:xfrm>
        <a:graphic>
          <a:graphicData uri="http://schemas.openxmlformats.org/drawingml/2006/table">
            <a:tbl>
              <a:tblPr firstRow="1" firstCol="1" bandRow="1">
                <a:tableStyleId>{5C22544A-7EE6-4342-B048-85BDC9FD1C3A}</a:tableStyleId>
              </a:tblPr>
              <a:tblGrid>
                <a:gridCol w="2149011"/>
                <a:gridCol w="1008446"/>
                <a:gridCol w="1542899"/>
                <a:gridCol w="1275672"/>
                <a:gridCol w="1275672"/>
              </a:tblGrid>
              <a:tr h="404867">
                <a:tc>
                  <a:txBody>
                    <a:bodyPr/>
                    <a:lstStyle/>
                    <a:p>
                      <a:pPr marL="0" marR="0">
                        <a:lnSpc>
                          <a:spcPct val="107000"/>
                        </a:lnSpc>
                        <a:spcBef>
                          <a:spcPts val="0"/>
                        </a:spcBef>
                        <a:spcAft>
                          <a:spcPts val="0"/>
                        </a:spcAft>
                      </a:pPr>
                      <a:r>
                        <a:rPr lang="en-US" sz="1200" dirty="0">
                          <a:effectLst/>
                        </a:rPr>
                        <a:t>Sample Source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Usable‘n’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Median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Minimum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Maximum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144">
                <a:tc>
                  <a:txBody>
                    <a:bodyPr/>
                    <a:lstStyle/>
                    <a:p>
                      <a:pPr marL="0" marR="0">
                        <a:lnSpc>
                          <a:spcPct val="107000"/>
                        </a:lnSpc>
                        <a:spcBef>
                          <a:spcPts val="0"/>
                        </a:spcBef>
                        <a:spcAft>
                          <a:spcPts val="0"/>
                        </a:spcAft>
                      </a:pPr>
                      <a:r>
                        <a:rPr lang="en-US" sz="1200">
                          <a:effectLst/>
                        </a:rPr>
                        <a:t>sIgA Urine ng/ml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83.3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31756">
                <a:tc>
                  <a:txBody>
                    <a:bodyPr/>
                    <a:lstStyle/>
                    <a:p>
                      <a:pPr marL="0" marR="0">
                        <a:lnSpc>
                          <a:spcPct val="107000"/>
                        </a:lnSpc>
                        <a:spcBef>
                          <a:spcPts val="0"/>
                        </a:spcBef>
                        <a:spcAft>
                          <a:spcPts val="0"/>
                        </a:spcAft>
                      </a:pPr>
                      <a:r>
                        <a:rPr lang="en-US" sz="1200" dirty="0" err="1">
                          <a:effectLst/>
                        </a:rPr>
                        <a:t>sIgA</a:t>
                      </a:r>
                      <a:r>
                        <a:rPr lang="en-US" sz="1200" dirty="0">
                          <a:effectLst/>
                        </a:rPr>
                        <a:t> Tracheal Aspirate </a:t>
                      </a:r>
                      <a:r>
                        <a:rPr lang="en-US" sz="1200" dirty="0" err="1">
                          <a:effectLst/>
                        </a:rPr>
                        <a:t>ng</a:t>
                      </a:r>
                      <a:r>
                        <a:rPr lang="en-US" sz="1200" dirty="0">
                          <a:effectLst/>
                        </a:rPr>
                        <a: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91,470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183,000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144">
                <a:tc>
                  <a:txBody>
                    <a:bodyPr/>
                    <a:lstStyle/>
                    <a:p>
                      <a:pPr marL="0" marR="0">
                        <a:lnSpc>
                          <a:spcPct val="107000"/>
                        </a:lnSpc>
                        <a:spcBef>
                          <a:spcPts val="0"/>
                        </a:spcBef>
                        <a:spcAft>
                          <a:spcPts val="0"/>
                        </a:spcAft>
                      </a:pPr>
                      <a:r>
                        <a:rPr lang="en-US" sz="1200">
                          <a:effectLst/>
                        </a:rPr>
                        <a:t>Lactoferrin Urine ng/ml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278.6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31756">
                <a:tc>
                  <a:txBody>
                    <a:bodyPr/>
                    <a:lstStyle/>
                    <a:p>
                      <a:pPr marL="0" marR="0">
                        <a:lnSpc>
                          <a:spcPct val="107000"/>
                        </a:lnSpc>
                        <a:spcBef>
                          <a:spcPts val="0"/>
                        </a:spcBef>
                        <a:spcAft>
                          <a:spcPts val="0"/>
                        </a:spcAft>
                      </a:pPr>
                      <a:r>
                        <a:rPr lang="en-US" sz="1200">
                          <a:effectLst/>
                        </a:rPr>
                        <a:t>Lactoferrin Tracheal Aspirate ng/ml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164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46753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0133"/>
            <a:ext cx="9905998" cy="1905000"/>
          </a:xfrm>
        </p:spPr>
        <p:txBody>
          <a:bodyPr>
            <a:normAutofit/>
          </a:bodyPr>
          <a:lstStyle/>
          <a:p>
            <a:pPr algn="ctr"/>
            <a:r>
              <a:rPr lang="en-US" sz="4500" dirty="0" smtClean="0"/>
              <a:t>Implications for Practice</a:t>
            </a:r>
            <a:endParaRPr lang="en-US" sz="4500" dirty="0"/>
          </a:p>
        </p:txBody>
      </p:sp>
      <p:sp>
        <p:nvSpPr>
          <p:cNvPr id="3" name="Content Placeholder 2"/>
          <p:cNvSpPr>
            <a:spLocks noGrp="1"/>
          </p:cNvSpPr>
          <p:nvPr>
            <p:ph idx="1"/>
          </p:nvPr>
        </p:nvSpPr>
        <p:spPr>
          <a:xfrm>
            <a:off x="846667" y="1947333"/>
            <a:ext cx="6670360" cy="4070196"/>
          </a:xfrm>
        </p:spPr>
        <p:txBody>
          <a:bodyPr/>
          <a:lstStyle/>
          <a:p>
            <a:r>
              <a:rPr lang="en-US" dirty="0" smtClean="0"/>
              <a:t>Incorporate Oral Colostrum into Feeding Roadmap</a:t>
            </a:r>
          </a:p>
          <a:p>
            <a:r>
              <a:rPr lang="en-US" dirty="0" smtClean="0"/>
              <a:t>Encourage early and frequent Pumping</a:t>
            </a:r>
          </a:p>
          <a:p>
            <a:r>
              <a:rPr lang="en-US" dirty="0" smtClean="0"/>
              <a:t>Offer support for Continued Pumping Effort</a:t>
            </a:r>
          </a:p>
          <a:p>
            <a:r>
              <a:rPr lang="en-US" dirty="0" smtClean="0"/>
              <a:t>Facilitate Kangaroo Care when Appropriate</a:t>
            </a:r>
          </a:p>
          <a:p>
            <a:r>
              <a:rPr lang="en-US" dirty="0" smtClean="0"/>
              <a:t>GIVE THE COLOSTRUM!!!!!</a:t>
            </a:r>
          </a:p>
          <a:p>
            <a:pPr marL="0" indent="0">
              <a:buNone/>
            </a:pPr>
            <a:endParaRPr lang="en-US" dirty="0"/>
          </a:p>
        </p:txBody>
      </p:sp>
      <p:pic>
        <p:nvPicPr>
          <p:cNvPr id="5" name="Picture 4"/>
          <p:cNvPicPr>
            <a:picLocks noChangeAspect="1"/>
          </p:cNvPicPr>
          <p:nvPr/>
        </p:nvPicPr>
        <p:blipFill>
          <a:blip r:embed="rId3"/>
          <a:stretch>
            <a:fillRect/>
          </a:stretch>
        </p:blipFill>
        <p:spPr>
          <a:xfrm>
            <a:off x="7964174" y="1947333"/>
            <a:ext cx="3530383" cy="4070196"/>
          </a:xfrm>
          <a:prstGeom prst="rect">
            <a:avLst/>
          </a:prstGeom>
        </p:spPr>
      </p:pic>
    </p:spTree>
    <p:extLst>
      <p:ext uri="{BB962C8B-B14F-4D97-AF65-F5344CB8AC3E}">
        <p14:creationId xmlns:p14="http://schemas.microsoft.com/office/powerpoint/2010/main" val="3479841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00"/>
            <a:ext cx="9905998" cy="1905000"/>
          </a:xfrm>
        </p:spPr>
        <p:txBody>
          <a:bodyPr>
            <a:normAutofit/>
          </a:bodyPr>
          <a:lstStyle/>
          <a:p>
            <a:pPr algn="ctr"/>
            <a:r>
              <a:rPr lang="en-US" sz="4500" dirty="0" smtClean="0"/>
              <a:t>Colostrum in the Future</a:t>
            </a:r>
            <a:endParaRPr lang="en-US" sz="4500" dirty="0"/>
          </a:p>
        </p:txBody>
      </p:sp>
      <p:sp>
        <p:nvSpPr>
          <p:cNvPr id="3" name="Content Placeholder 2"/>
          <p:cNvSpPr>
            <a:spLocks noGrp="1"/>
          </p:cNvSpPr>
          <p:nvPr>
            <p:ph idx="1"/>
          </p:nvPr>
        </p:nvSpPr>
        <p:spPr/>
        <p:txBody>
          <a:bodyPr/>
          <a:lstStyle/>
          <a:p>
            <a:r>
              <a:rPr lang="en-US" sz="3200" dirty="0" smtClean="0"/>
              <a:t>Lactoferrin Therapy </a:t>
            </a:r>
          </a:p>
          <a:p>
            <a:r>
              <a:rPr lang="en-US" sz="3200" dirty="0" smtClean="0"/>
              <a:t>Bovine Colostrum?</a:t>
            </a: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78" b="100000" l="0" r="92000">
                        <a14:foregroundMark x1="43111" y1="73778" x2="43111" y2="73778"/>
                        <a14:foregroundMark x1="36444" y1="69333" x2="45333" y2="76889"/>
                        <a14:foregroundMark x1="11556" y1="87556" x2="24000" y2="59556"/>
                        <a14:foregroundMark x1="14667" y1="55556" x2="4889" y2="58667"/>
                        <a14:foregroundMark x1="10222" y1="86222" x2="7111" y2="90222"/>
                        <a14:foregroundMark x1="92000" y1="77778" x2="92000" y2="81333"/>
                        <a14:foregroundMark x1="4889" y1="90222" x2="4889" y2="95111"/>
                        <a14:backgroundMark x1="5778" y1="92444" x2="5778" y2="92444"/>
                        <a14:backgroundMark x1="5778" y1="95556" x2="5778" y2="95556"/>
                        <a14:backgroundMark x1="4444" y1="90667" x2="5333" y2="90667"/>
                        <a14:backgroundMark x1="5333" y1="94667" x2="5333" y2="94667"/>
                        <a14:backgroundMark x1="5333" y1="92889" x2="5333" y2="92889"/>
                        <a14:backgroundMark x1="7556" y1="92889" x2="7556" y2="92889"/>
                        <a14:backgroundMark x1="4000" y1="92000" x2="4444" y2="94667"/>
                        <a14:backgroundMark x1="8000" y1="94667" x2="4000" y2="91111"/>
                        <a14:backgroundMark x1="5778" y1="91111" x2="9333" y2="92889"/>
                        <a14:backgroundMark x1="9333" y1="93778" x2="6222" y2="95111"/>
                        <a14:backgroundMark x1="5333" y1="95556" x2="5333" y2="95556"/>
                        <a14:backgroundMark x1="4000" y1="95556" x2="4000" y2="95556"/>
                        <a14:backgroundMark x1="3111" y1="92444" x2="3111" y2="92444"/>
                        <a14:backgroundMark x1="3556" y1="90667" x2="3556" y2="90667"/>
                        <a14:backgroundMark x1="6222" y1="90667" x2="6222" y2="90667"/>
                      </a14:backgroundRemoval>
                    </a14:imgEffect>
                  </a14:imgLayer>
                </a14:imgProps>
              </a:ext>
            </a:extLst>
          </a:blip>
          <a:stretch>
            <a:fillRect/>
          </a:stretch>
        </p:blipFill>
        <p:spPr>
          <a:xfrm>
            <a:off x="7316258" y="1155700"/>
            <a:ext cx="4278840" cy="4278840"/>
          </a:xfrm>
          <a:prstGeom prst="rect">
            <a:avLst/>
          </a:prstGeom>
        </p:spPr>
      </p:pic>
    </p:spTree>
    <p:extLst>
      <p:ext uri="{BB962C8B-B14F-4D97-AF65-F5344CB8AC3E}">
        <p14:creationId xmlns:p14="http://schemas.microsoft.com/office/powerpoint/2010/main" val="2276157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1733"/>
            <a:ext cx="9905998" cy="1905000"/>
          </a:xfrm>
        </p:spPr>
        <p:txBody>
          <a:bodyPr/>
          <a:lstStyle/>
          <a:p>
            <a:r>
              <a:rPr lang="en-US" dirty="0" smtClean="0"/>
              <a:t>References</a:t>
            </a:r>
            <a:endParaRPr lang="en-US" dirty="0"/>
          </a:p>
        </p:txBody>
      </p:sp>
      <p:sp>
        <p:nvSpPr>
          <p:cNvPr id="3" name="Content Placeholder 2"/>
          <p:cNvSpPr>
            <a:spLocks noGrp="1"/>
          </p:cNvSpPr>
          <p:nvPr>
            <p:ph idx="1"/>
          </p:nvPr>
        </p:nvSpPr>
        <p:spPr>
          <a:xfrm>
            <a:off x="1141413" y="2048933"/>
            <a:ext cx="10508720" cy="4267200"/>
          </a:xfrm>
        </p:spPr>
        <p:txBody>
          <a:bodyPr>
            <a:normAutofit fontScale="77500" lnSpcReduction="20000"/>
          </a:bodyPr>
          <a:lstStyle/>
          <a:p>
            <a:r>
              <a:rPr lang="en-US" dirty="0">
                <a:effectLst/>
              </a:rPr>
              <a:t>Abrams, S. A., &amp; Hurst, N. M. (2012). Breast milk expression for the preterm infant. Retrieved from www.uptodate.com</a:t>
            </a:r>
          </a:p>
          <a:p>
            <a:r>
              <a:rPr lang="en-US" dirty="0" err="1">
                <a:effectLst/>
              </a:rPr>
              <a:t>Castellote</a:t>
            </a:r>
            <a:r>
              <a:rPr lang="en-US" dirty="0">
                <a:effectLst/>
              </a:rPr>
              <a:t>, C., Casillas, R., </a:t>
            </a:r>
            <a:r>
              <a:rPr lang="en-US" dirty="0" err="1">
                <a:effectLst/>
              </a:rPr>
              <a:t>Ramírez</a:t>
            </a:r>
            <a:r>
              <a:rPr lang="en-US" dirty="0">
                <a:effectLst/>
              </a:rPr>
              <a:t>-Santana, C., Pérez-Cano, F., Castell, M., </a:t>
            </a:r>
            <a:r>
              <a:rPr lang="en-US" dirty="0" err="1">
                <a:effectLst/>
              </a:rPr>
              <a:t>Moretones</a:t>
            </a:r>
            <a:r>
              <a:rPr lang="en-US" dirty="0">
                <a:effectLst/>
              </a:rPr>
              <a:t>, M. G., . . . </a:t>
            </a:r>
            <a:r>
              <a:rPr lang="en-US" dirty="0" err="1">
                <a:effectLst/>
              </a:rPr>
              <a:t>Franch</a:t>
            </a:r>
            <a:r>
              <a:rPr lang="en-US" dirty="0">
                <a:effectLst/>
              </a:rPr>
              <a:t>, A. (2011). Premature delivery influences the immunological composition of colostrum and transitional and mature human milk.</a:t>
            </a:r>
            <a:r>
              <a:rPr lang="en-US" i="1" dirty="0">
                <a:effectLst/>
              </a:rPr>
              <a:t> Journal of Nutrition, 141</a:t>
            </a:r>
            <a:r>
              <a:rPr lang="en-US" dirty="0">
                <a:effectLst/>
              </a:rPr>
              <a:t>(6), 1181-1187. doi:10.3945/jn.110.133652</a:t>
            </a:r>
          </a:p>
          <a:p>
            <a:r>
              <a:rPr lang="en-US" dirty="0" err="1">
                <a:effectLst/>
              </a:rPr>
              <a:t>Godhia</a:t>
            </a:r>
            <a:r>
              <a:rPr lang="en-US" dirty="0">
                <a:effectLst/>
              </a:rPr>
              <a:t>, M. L., &amp; Patel, N. (2013). Colostrum- its composition, benefits, as a </a:t>
            </a:r>
            <a:r>
              <a:rPr lang="en-US" dirty="0" err="1">
                <a:effectLst/>
              </a:rPr>
              <a:t>nutraceutical</a:t>
            </a:r>
            <a:r>
              <a:rPr lang="en-US" dirty="0">
                <a:effectLst/>
              </a:rPr>
              <a:t>: A review.  </a:t>
            </a:r>
            <a:r>
              <a:rPr lang="en-US" i="1" dirty="0">
                <a:effectLst/>
              </a:rPr>
              <a:t>Current Research in Nutrition and Food Science, 1</a:t>
            </a:r>
            <a:r>
              <a:rPr lang="en-US" dirty="0">
                <a:effectLst/>
              </a:rPr>
              <a:t>(1), 37-47. </a:t>
            </a:r>
          </a:p>
          <a:p>
            <a:r>
              <a:rPr lang="en-US" dirty="0">
                <a:effectLst/>
              </a:rPr>
              <a:t>Lactoferrin </a:t>
            </a:r>
            <a:r>
              <a:rPr lang="en-US" dirty="0" err="1">
                <a:effectLst/>
              </a:rPr>
              <a:t>immunoprophylaxis</a:t>
            </a:r>
            <a:r>
              <a:rPr lang="en-US" dirty="0">
                <a:effectLst/>
              </a:rPr>
              <a:t> for very preterm infants. (2013). </a:t>
            </a:r>
            <a:r>
              <a:rPr lang="en-US" i="1" dirty="0">
                <a:effectLst/>
              </a:rPr>
              <a:t>Archives of Disease in Childhood -- Fetal &amp; Neonatal Edition, 98</a:t>
            </a:r>
            <a:r>
              <a:rPr lang="en-US" dirty="0">
                <a:effectLst/>
              </a:rPr>
              <a:t>(1), F2-4. doi:10.1136/archdischild-2011-301273</a:t>
            </a:r>
          </a:p>
          <a:p>
            <a:r>
              <a:rPr lang="en-US" dirty="0" err="1">
                <a:effectLst/>
              </a:rPr>
              <a:t>Lönnerdal</a:t>
            </a:r>
            <a:r>
              <a:rPr lang="en-US" dirty="0">
                <a:effectLst/>
              </a:rPr>
              <a:t>, B. (2013). Bioactive proteins in breast milk.</a:t>
            </a:r>
            <a:r>
              <a:rPr lang="en-US" i="1" dirty="0">
                <a:effectLst/>
              </a:rPr>
              <a:t> Journal of </a:t>
            </a:r>
            <a:r>
              <a:rPr lang="en-US" i="1" dirty="0" err="1">
                <a:effectLst/>
              </a:rPr>
              <a:t>Paediatrics</a:t>
            </a:r>
            <a:r>
              <a:rPr lang="en-US" i="1" dirty="0">
                <a:effectLst/>
              </a:rPr>
              <a:t> &amp; Child Health, 49</a:t>
            </a:r>
            <a:r>
              <a:rPr lang="en-US" dirty="0">
                <a:effectLst/>
              </a:rPr>
              <a:t>, 1-7. doi:10.1111/jpc.12104</a:t>
            </a:r>
          </a:p>
          <a:p>
            <a:r>
              <a:rPr lang="en-US" dirty="0" err="1">
                <a:effectLst/>
              </a:rPr>
              <a:t>McCallie</a:t>
            </a:r>
            <a:r>
              <a:rPr lang="en-US" dirty="0">
                <a:effectLst/>
              </a:rPr>
              <a:t>, K. R., Lee, H. C., Mayer, O., Cohen, R. S., Hintz, S. R., &amp; Rhine, W. D. (2011). Improved outcomes with a standardized feeding protocol for very low birth weight infants. </a:t>
            </a:r>
            <a:r>
              <a:rPr lang="en-US" i="1" dirty="0">
                <a:effectLst/>
              </a:rPr>
              <a:t>Journal of Perinatology</a:t>
            </a:r>
            <a:r>
              <a:rPr lang="en-US" dirty="0">
                <a:effectLst/>
              </a:rPr>
              <a:t>, 31, 61-67. </a:t>
            </a:r>
          </a:p>
          <a:p>
            <a:r>
              <a:rPr lang="en-US" dirty="0" err="1">
                <a:effectLst/>
              </a:rPr>
              <a:t>Meinzen-Derr</a:t>
            </a:r>
            <a:r>
              <a:rPr lang="en-US" dirty="0">
                <a:effectLst/>
              </a:rPr>
              <a:t>, J., Poindexter, B., </a:t>
            </a:r>
            <a:r>
              <a:rPr lang="en-US" dirty="0" err="1">
                <a:effectLst/>
              </a:rPr>
              <a:t>Wrage</a:t>
            </a:r>
            <a:r>
              <a:rPr lang="en-US" dirty="0">
                <a:effectLst/>
              </a:rPr>
              <a:t>, L., Morrow, A. L., Stoll, B., Donovan, E. F., &amp; The National institute of Child Health and Human Development Neonatal Research Network. (2009). Role of human milk in extremely low birth weight infants’ risk of necrotizing enterocolitis or death.  Journal of Perinatology, 29(1), 57-62. </a:t>
            </a:r>
            <a:r>
              <a:rPr lang="en-US" dirty="0" smtClean="0">
                <a:effectLst/>
              </a:rPr>
              <a:t>doi:10.1038/jp.2008.117</a:t>
            </a:r>
            <a:endParaRPr lang="en-US" dirty="0">
              <a:effectLst/>
            </a:endParaRPr>
          </a:p>
        </p:txBody>
      </p:sp>
    </p:spTree>
    <p:extLst>
      <p:ext uri="{BB962C8B-B14F-4D97-AF65-F5344CB8AC3E}">
        <p14:creationId xmlns:p14="http://schemas.microsoft.com/office/powerpoint/2010/main" val="3834085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0133"/>
            <a:ext cx="9905998" cy="1905000"/>
          </a:xfrm>
        </p:spPr>
        <p:txBody>
          <a:bodyPr/>
          <a:lstStyle/>
          <a:p>
            <a:r>
              <a:rPr lang="en-US" dirty="0" smtClean="0"/>
              <a:t>References </a:t>
            </a:r>
            <a:endParaRPr lang="en-US" dirty="0"/>
          </a:p>
        </p:txBody>
      </p:sp>
      <p:sp>
        <p:nvSpPr>
          <p:cNvPr id="3" name="Content Placeholder 2"/>
          <p:cNvSpPr>
            <a:spLocks noGrp="1"/>
          </p:cNvSpPr>
          <p:nvPr>
            <p:ph idx="1"/>
          </p:nvPr>
        </p:nvSpPr>
        <p:spPr>
          <a:xfrm>
            <a:off x="1141413" y="1998133"/>
            <a:ext cx="10525654" cy="4385734"/>
          </a:xfrm>
        </p:spPr>
        <p:txBody>
          <a:bodyPr>
            <a:normAutofit fontScale="77500" lnSpcReduction="20000"/>
          </a:bodyPr>
          <a:lstStyle/>
          <a:p>
            <a:r>
              <a:rPr lang="en-US" dirty="0" err="1">
                <a:effectLst/>
              </a:rPr>
              <a:t>Pammi</a:t>
            </a:r>
            <a:r>
              <a:rPr lang="en-US" dirty="0">
                <a:effectLst/>
              </a:rPr>
              <a:t>, M., &amp; Abrams, S. A. (2011). Oral lactoferrin for the prevention of sepsis and necrotizing enterocolitis in preterm infants.</a:t>
            </a:r>
            <a:r>
              <a:rPr lang="en-US" i="1" dirty="0">
                <a:effectLst/>
              </a:rPr>
              <a:t> Cochrane Database of Systematic Reviews, </a:t>
            </a:r>
            <a:r>
              <a:rPr lang="en-US" dirty="0">
                <a:effectLst/>
              </a:rPr>
              <a:t>(10).</a:t>
            </a:r>
          </a:p>
          <a:p>
            <a:r>
              <a:rPr lang="en-US" dirty="0">
                <a:effectLst/>
              </a:rPr>
              <a:t>Patel, A.L., Johnson, T. J., </a:t>
            </a:r>
            <a:r>
              <a:rPr lang="en-US" dirty="0" err="1">
                <a:effectLst/>
              </a:rPr>
              <a:t>Engstrom</a:t>
            </a:r>
            <a:r>
              <a:rPr lang="en-US" dirty="0">
                <a:effectLst/>
              </a:rPr>
              <a:t>, J. L., </a:t>
            </a:r>
            <a:r>
              <a:rPr lang="en-US" dirty="0" err="1">
                <a:effectLst/>
              </a:rPr>
              <a:t>Frogg</a:t>
            </a:r>
            <a:r>
              <a:rPr lang="en-US" dirty="0">
                <a:effectLst/>
              </a:rPr>
              <a:t>, L. F., </a:t>
            </a:r>
            <a:r>
              <a:rPr lang="en-US" dirty="0" err="1">
                <a:effectLst/>
              </a:rPr>
              <a:t>Jeiger</a:t>
            </a:r>
            <a:r>
              <a:rPr lang="en-US" dirty="0">
                <a:effectLst/>
              </a:rPr>
              <a:t>, B. J., Bigger, H. R., &amp; Meier, P. P. (2013). Impact of early human milk on sepsis and health-care costs in very low birth weight infants. Journal of Perinatology, 1-6.</a:t>
            </a:r>
          </a:p>
          <a:p>
            <a:r>
              <a:rPr lang="en-US" dirty="0" err="1">
                <a:effectLst/>
              </a:rPr>
              <a:t>Pletsch</a:t>
            </a:r>
            <a:r>
              <a:rPr lang="en-US" dirty="0">
                <a:effectLst/>
              </a:rPr>
              <a:t>, D., Ulrich, C., </a:t>
            </a:r>
            <a:r>
              <a:rPr lang="en-US" dirty="0" err="1">
                <a:effectLst/>
              </a:rPr>
              <a:t>Angelini</a:t>
            </a:r>
            <a:r>
              <a:rPr lang="en-US" dirty="0">
                <a:effectLst/>
              </a:rPr>
              <a:t>, M., </a:t>
            </a:r>
            <a:r>
              <a:rPr lang="en-US" dirty="0" err="1">
                <a:effectLst/>
              </a:rPr>
              <a:t>Fernandes</a:t>
            </a:r>
            <a:r>
              <a:rPr lang="en-US" dirty="0">
                <a:effectLst/>
              </a:rPr>
              <a:t>, G., &amp; David S.C., L. (2013). Mothers' "liquid gold": A quality improvement initiative to support early colostrum delivery via oral immune therapy (OIT) to premature and critically ill newborns.</a:t>
            </a:r>
            <a:r>
              <a:rPr lang="en-US" i="1" dirty="0">
                <a:effectLst/>
              </a:rPr>
              <a:t> Canadian Journal of Nursing Leadership, 26</a:t>
            </a:r>
            <a:r>
              <a:rPr lang="en-US" dirty="0">
                <a:effectLst/>
              </a:rPr>
              <a:t>, 34-42. </a:t>
            </a:r>
          </a:p>
          <a:p>
            <a:r>
              <a:rPr lang="en-US" dirty="0" err="1">
                <a:effectLst/>
              </a:rPr>
              <a:t>Rawal</a:t>
            </a:r>
            <a:r>
              <a:rPr lang="en-US" dirty="0">
                <a:effectLst/>
              </a:rPr>
              <a:t>, P., Gupta, V., &amp; </a:t>
            </a:r>
            <a:r>
              <a:rPr lang="en-US" dirty="0" err="1">
                <a:effectLst/>
              </a:rPr>
              <a:t>Thapa</a:t>
            </a:r>
            <a:r>
              <a:rPr lang="en-US" dirty="0">
                <a:effectLst/>
              </a:rPr>
              <a:t>, B. R. (2008). Role of colostrum in gastrointestinal infections. </a:t>
            </a:r>
            <a:r>
              <a:rPr lang="en-US" i="1" dirty="0">
                <a:effectLst/>
              </a:rPr>
              <a:t>Indian Journal of Pediatrics, 75</a:t>
            </a:r>
            <a:r>
              <a:rPr lang="en-US" dirty="0">
                <a:effectLst/>
              </a:rPr>
              <a:t>(9), 917-920.</a:t>
            </a:r>
          </a:p>
          <a:p>
            <a:r>
              <a:rPr lang="en-US" dirty="0">
                <a:effectLst/>
              </a:rPr>
              <a:t>Rodriguez, N. A., Meier, P. P., </a:t>
            </a:r>
            <a:r>
              <a:rPr lang="en-US" dirty="0" err="1">
                <a:effectLst/>
              </a:rPr>
              <a:t>Groer</a:t>
            </a:r>
            <a:r>
              <a:rPr lang="en-US" dirty="0">
                <a:effectLst/>
              </a:rPr>
              <a:t>, M. W., &amp; Zeller, J. M. (2009). Oropharyngeal administration of colostrum to extremely low birth weight infants: Theoretical perspectives. </a:t>
            </a:r>
            <a:r>
              <a:rPr lang="en-US" i="1" dirty="0">
                <a:effectLst/>
              </a:rPr>
              <a:t>Journal of Perinatology, 29</a:t>
            </a:r>
            <a:r>
              <a:rPr lang="en-US" dirty="0">
                <a:effectLst/>
              </a:rPr>
              <a:t>(1), 1-7. doi:10.1038/jp.2008.130</a:t>
            </a:r>
          </a:p>
          <a:p>
            <a:r>
              <a:rPr lang="en-US" dirty="0">
                <a:effectLst/>
              </a:rPr>
              <a:t>Rodriguez, N. A., Meier, P. P., </a:t>
            </a:r>
            <a:r>
              <a:rPr lang="en-US" dirty="0" err="1">
                <a:effectLst/>
              </a:rPr>
              <a:t>Groer</a:t>
            </a:r>
            <a:r>
              <a:rPr lang="en-US" dirty="0">
                <a:effectLst/>
              </a:rPr>
              <a:t>, M. W., Zeller, J. M., </a:t>
            </a:r>
            <a:r>
              <a:rPr lang="en-US" dirty="0" err="1">
                <a:effectLst/>
              </a:rPr>
              <a:t>Engstrom</a:t>
            </a:r>
            <a:r>
              <a:rPr lang="en-US" dirty="0">
                <a:effectLst/>
              </a:rPr>
              <a:t>, J. L., &amp; </a:t>
            </a:r>
            <a:r>
              <a:rPr lang="en-US" dirty="0" err="1">
                <a:effectLst/>
              </a:rPr>
              <a:t>Fogg</a:t>
            </a:r>
            <a:r>
              <a:rPr lang="en-US" dirty="0">
                <a:effectLst/>
              </a:rPr>
              <a:t>, L. (2010). A pilot study to determine the safety and feasibility of oropharyngeal administration of own mother's colostrum to extremely low-birth-weight infants.</a:t>
            </a:r>
            <a:r>
              <a:rPr lang="en-US" i="1" dirty="0">
                <a:effectLst/>
              </a:rPr>
              <a:t> Advances in Neonatal Care (Elsevier Science), 10</a:t>
            </a:r>
            <a:r>
              <a:rPr lang="en-US" dirty="0">
                <a:effectLst/>
              </a:rPr>
              <a:t>(4), 206-212. doi:10.1097/ANC.0b013e3181e94133</a:t>
            </a:r>
          </a:p>
          <a:p>
            <a:r>
              <a:rPr lang="en-US" dirty="0">
                <a:effectLst/>
              </a:rPr>
              <a:t>All images obtained from Google </a:t>
            </a:r>
            <a:r>
              <a:rPr lang="en-US" dirty="0" smtClean="0">
                <a:effectLst/>
              </a:rPr>
              <a:t>Images</a:t>
            </a:r>
            <a:endParaRPr lang="en-US" dirty="0">
              <a:effectLst/>
            </a:endParaRPr>
          </a:p>
        </p:txBody>
      </p:sp>
    </p:spTree>
    <p:extLst>
      <p:ext uri="{BB962C8B-B14F-4D97-AF65-F5344CB8AC3E}">
        <p14:creationId xmlns:p14="http://schemas.microsoft.com/office/powerpoint/2010/main" val="2954619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388533"/>
            <a:ext cx="7914744" cy="3081867"/>
          </a:xfrm>
        </p:spPr>
        <p:txBody>
          <a:bodyPr>
            <a:normAutofit/>
          </a:bodyPr>
          <a:lstStyle/>
          <a:p>
            <a:pPr algn="ctr"/>
            <a:r>
              <a:rPr lang="en-US" sz="19000" dirty="0" smtClean="0"/>
              <a:t>FIN</a:t>
            </a:r>
            <a:endParaRPr lang="en-US" sz="19000" dirty="0"/>
          </a:p>
        </p:txBody>
      </p:sp>
    </p:spTree>
    <p:extLst>
      <p:ext uri="{BB962C8B-B14F-4D97-AF65-F5344CB8AC3E}">
        <p14:creationId xmlns:p14="http://schemas.microsoft.com/office/powerpoint/2010/main" val="92321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pPr algn="ctr"/>
            <a:r>
              <a:rPr lang="en-US" sz="4500" dirty="0" smtClean="0"/>
              <a:t>Objectives</a:t>
            </a:r>
            <a:endParaRPr lang="en-US" sz="4500" dirty="0"/>
          </a:p>
        </p:txBody>
      </p:sp>
      <p:sp>
        <p:nvSpPr>
          <p:cNvPr id="3" name="Content Placeholder 2"/>
          <p:cNvSpPr>
            <a:spLocks noGrp="1"/>
          </p:cNvSpPr>
          <p:nvPr>
            <p:ph idx="1"/>
          </p:nvPr>
        </p:nvSpPr>
        <p:spPr>
          <a:xfrm>
            <a:off x="1141413" y="2514600"/>
            <a:ext cx="9905998" cy="3124201"/>
          </a:xfrm>
        </p:spPr>
        <p:txBody>
          <a:bodyPr>
            <a:normAutofit lnSpcReduction="10000"/>
          </a:bodyPr>
          <a:lstStyle/>
          <a:p>
            <a:r>
              <a:rPr lang="en-US" sz="2500" dirty="0" smtClean="0"/>
              <a:t>Define Oral Immunotherapy</a:t>
            </a:r>
          </a:p>
          <a:p>
            <a:r>
              <a:rPr lang="en-US" sz="2500" dirty="0"/>
              <a:t>Review Components of Colostrum</a:t>
            </a:r>
          </a:p>
          <a:p>
            <a:r>
              <a:rPr lang="en-US" sz="2500" dirty="0" smtClean="0"/>
              <a:t>Review The Barriers To Providing Milk</a:t>
            </a:r>
          </a:p>
          <a:p>
            <a:r>
              <a:rPr lang="en-US" sz="2500" dirty="0" smtClean="0"/>
              <a:t>Review The Pilot Study And Results</a:t>
            </a:r>
          </a:p>
          <a:p>
            <a:r>
              <a:rPr lang="en-US" sz="2500" dirty="0" smtClean="0"/>
              <a:t>Discuss The Impact To The NICU Population</a:t>
            </a:r>
          </a:p>
          <a:p>
            <a:r>
              <a:rPr lang="en-US" sz="2500" dirty="0" smtClean="0"/>
              <a:t>Discuss Situations To Improve Practices</a:t>
            </a:r>
          </a:p>
          <a:p>
            <a:endParaRPr lang="en-US" dirty="0"/>
          </a:p>
        </p:txBody>
      </p:sp>
    </p:spTree>
    <p:extLst>
      <p:ext uri="{BB962C8B-B14F-4D97-AF65-F5344CB8AC3E}">
        <p14:creationId xmlns:p14="http://schemas.microsoft.com/office/powerpoint/2010/main" val="3320372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946" y="118533"/>
            <a:ext cx="9905998" cy="1905000"/>
          </a:xfrm>
        </p:spPr>
        <p:txBody>
          <a:bodyPr>
            <a:normAutofit/>
          </a:bodyPr>
          <a:lstStyle/>
          <a:p>
            <a:pPr algn="ctr"/>
            <a:r>
              <a:rPr lang="en-US" sz="4500" dirty="0" smtClean="0"/>
              <a:t>What is Oral Immunotherapy?</a:t>
            </a:r>
            <a:endParaRPr lang="en-US" sz="4500" dirty="0"/>
          </a:p>
        </p:txBody>
      </p:sp>
      <p:pic>
        <p:nvPicPr>
          <p:cNvPr id="4" name="Content Placeholder 3"/>
          <p:cNvPicPr>
            <a:picLocks noGrp="1" noChangeAspect="1"/>
          </p:cNvPicPr>
          <p:nvPr>
            <p:ph idx="1"/>
          </p:nvPr>
        </p:nvPicPr>
        <p:blipFill>
          <a:blip r:embed="rId3"/>
          <a:stretch>
            <a:fillRect/>
          </a:stretch>
        </p:blipFill>
        <p:spPr>
          <a:xfrm>
            <a:off x="3100720" y="2191386"/>
            <a:ext cx="5738480" cy="4260214"/>
          </a:xfrm>
          <a:prstGeom prst="rect">
            <a:avLst/>
          </a:prstGeom>
        </p:spPr>
      </p:pic>
    </p:spTree>
    <p:extLst>
      <p:ext uri="{BB962C8B-B14F-4D97-AF65-F5344CB8AC3E}">
        <p14:creationId xmlns:p14="http://schemas.microsoft.com/office/powerpoint/2010/main" val="827520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7800"/>
            <a:ext cx="9905998" cy="1905000"/>
          </a:xfrm>
        </p:spPr>
        <p:txBody>
          <a:bodyPr>
            <a:normAutofit/>
          </a:bodyPr>
          <a:lstStyle/>
          <a:p>
            <a:pPr algn="ctr"/>
            <a:r>
              <a:rPr lang="en-US" sz="4500" dirty="0" smtClean="0"/>
              <a:t>Pathophysiology and Historical Significance </a:t>
            </a:r>
            <a:br>
              <a:rPr lang="en-US" sz="4500" dirty="0" smtClean="0"/>
            </a:br>
            <a:r>
              <a:rPr lang="en-US" sz="2800" dirty="0" smtClean="0"/>
              <a:t>of Colostrum</a:t>
            </a:r>
            <a:endParaRPr lang="en-US" sz="2800" dirty="0"/>
          </a:p>
        </p:txBody>
      </p:sp>
      <p:sp>
        <p:nvSpPr>
          <p:cNvPr id="3" name="Content Placeholder 2"/>
          <p:cNvSpPr>
            <a:spLocks noGrp="1"/>
          </p:cNvSpPr>
          <p:nvPr>
            <p:ph idx="1"/>
          </p:nvPr>
        </p:nvSpPr>
        <p:spPr>
          <a:xfrm>
            <a:off x="6651625" y="2082800"/>
            <a:ext cx="4920720" cy="4436533"/>
          </a:xfrm>
        </p:spPr>
        <p:txBody>
          <a:bodyPr>
            <a:normAutofit/>
          </a:bodyPr>
          <a:lstStyle/>
          <a:p>
            <a:r>
              <a:rPr lang="en-US" sz="2500" dirty="0" smtClean="0"/>
              <a:t>Pre-milk Substance </a:t>
            </a:r>
          </a:p>
          <a:p>
            <a:r>
              <a:rPr lang="en-US" sz="2500" dirty="0" smtClean="0"/>
              <a:t>High in Protein, Low in Fat </a:t>
            </a:r>
          </a:p>
          <a:p>
            <a:r>
              <a:rPr lang="en-US" sz="2500" dirty="0" smtClean="0"/>
              <a:t>Immune Agents are able to Pass through Blood into Milk</a:t>
            </a:r>
          </a:p>
          <a:p>
            <a:r>
              <a:rPr lang="en-US" sz="2500" dirty="0" smtClean="0"/>
              <a:t>Produced in the First 2-4 Days</a:t>
            </a:r>
          </a:p>
          <a:p>
            <a:r>
              <a:rPr lang="en-US" sz="2500" dirty="0" smtClean="0"/>
              <a:t>Differs From Breast Milk</a:t>
            </a:r>
          </a:p>
          <a:p>
            <a:r>
              <a:rPr lang="en-US" sz="2500" dirty="0" smtClean="0"/>
              <a:t>Dubbed “Liquid Gold”</a:t>
            </a:r>
            <a:endParaRPr lang="en-US" sz="2500" dirty="0"/>
          </a:p>
        </p:txBody>
      </p:sp>
      <p:pic>
        <p:nvPicPr>
          <p:cNvPr id="10" name="Picture 9"/>
          <p:cNvPicPr>
            <a:picLocks noChangeAspect="1"/>
          </p:cNvPicPr>
          <p:nvPr/>
        </p:nvPicPr>
        <p:blipFill>
          <a:blip r:embed="rId3"/>
          <a:stretch>
            <a:fillRect/>
          </a:stretch>
        </p:blipFill>
        <p:spPr>
          <a:xfrm>
            <a:off x="210339" y="2418306"/>
            <a:ext cx="6441286" cy="4101027"/>
          </a:xfrm>
          <a:prstGeom prst="rect">
            <a:avLst/>
          </a:prstGeom>
        </p:spPr>
      </p:pic>
    </p:spTree>
    <p:extLst>
      <p:ext uri="{BB962C8B-B14F-4D97-AF65-F5344CB8AC3E}">
        <p14:creationId xmlns:p14="http://schemas.microsoft.com/office/powerpoint/2010/main" val="2665469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5320"/>
            <a:ext cx="9905998" cy="1905000"/>
          </a:xfrm>
        </p:spPr>
        <p:txBody>
          <a:bodyPr>
            <a:normAutofit/>
          </a:bodyPr>
          <a:lstStyle/>
          <a:p>
            <a:pPr algn="ctr"/>
            <a:r>
              <a:rPr lang="en-US" sz="4500" dirty="0" smtClean="0"/>
              <a:t>Got MILK?</a:t>
            </a:r>
            <a:endParaRPr lang="en-US" sz="4500" dirty="0"/>
          </a:p>
        </p:txBody>
      </p:sp>
      <p:sp>
        <p:nvSpPr>
          <p:cNvPr id="5" name="Text Placeholder 4"/>
          <p:cNvSpPr>
            <a:spLocks noGrp="1"/>
          </p:cNvSpPr>
          <p:nvPr>
            <p:ph type="body" idx="1"/>
          </p:nvPr>
        </p:nvSpPr>
        <p:spPr>
          <a:xfrm>
            <a:off x="1141412" y="1141947"/>
            <a:ext cx="4588931" cy="576262"/>
          </a:xfrm>
        </p:spPr>
        <p:txBody>
          <a:bodyPr/>
          <a:lstStyle/>
          <a:p>
            <a:r>
              <a:rPr lang="en-US" dirty="0" smtClean="0"/>
              <a:t>Immune Factors</a:t>
            </a:r>
            <a:endParaRPr lang="en-US" dirty="0"/>
          </a:p>
        </p:txBody>
      </p:sp>
      <p:sp>
        <p:nvSpPr>
          <p:cNvPr id="6" name="Content Placeholder 5"/>
          <p:cNvSpPr>
            <a:spLocks noGrp="1"/>
          </p:cNvSpPr>
          <p:nvPr>
            <p:ph sz="half" idx="2"/>
          </p:nvPr>
        </p:nvSpPr>
        <p:spPr>
          <a:xfrm>
            <a:off x="1141412" y="1718210"/>
            <a:ext cx="4876800" cy="4868858"/>
          </a:xfrm>
        </p:spPr>
        <p:txBody>
          <a:bodyPr>
            <a:normAutofit fontScale="92500" lnSpcReduction="20000"/>
          </a:bodyPr>
          <a:lstStyle/>
          <a:p>
            <a:r>
              <a:rPr lang="en-US" dirty="0" smtClean="0"/>
              <a:t>Specific Antibodies</a:t>
            </a:r>
          </a:p>
          <a:p>
            <a:r>
              <a:rPr lang="en-US" dirty="0" smtClean="0"/>
              <a:t>Immunoglobulins (</a:t>
            </a:r>
            <a:r>
              <a:rPr lang="en-US" sz="2700" b="1" dirty="0" smtClean="0"/>
              <a:t>IgA</a:t>
            </a:r>
            <a:r>
              <a:rPr lang="en-US" dirty="0" smtClean="0"/>
              <a:t>, </a:t>
            </a:r>
            <a:r>
              <a:rPr lang="en-US" dirty="0" err="1" smtClean="0"/>
              <a:t>IgD</a:t>
            </a:r>
            <a:r>
              <a:rPr lang="en-US" dirty="0" smtClean="0"/>
              <a:t>, </a:t>
            </a:r>
            <a:r>
              <a:rPr lang="en-US" dirty="0" err="1" smtClean="0"/>
              <a:t>IgE</a:t>
            </a:r>
            <a:r>
              <a:rPr lang="en-US" dirty="0" smtClean="0"/>
              <a:t>, </a:t>
            </a:r>
            <a:r>
              <a:rPr lang="en-US" dirty="0" err="1" smtClean="0"/>
              <a:t>IgM</a:t>
            </a:r>
            <a:r>
              <a:rPr lang="en-US" dirty="0" smtClean="0"/>
              <a:t>, </a:t>
            </a:r>
            <a:r>
              <a:rPr lang="en-US" dirty="0" err="1" smtClean="0"/>
              <a:t>IgG</a:t>
            </a:r>
            <a:r>
              <a:rPr lang="en-US" dirty="0" smtClean="0"/>
              <a:t>)</a:t>
            </a:r>
          </a:p>
          <a:p>
            <a:r>
              <a:rPr lang="en-US" dirty="0" err="1" smtClean="0"/>
              <a:t>Prolin</a:t>
            </a:r>
            <a:r>
              <a:rPr lang="en-US" dirty="0" smtClean="0"/>
              <a:t> Rich Polypeptides</a:t>
            </a:r>
          </a:p>
          <a:p>
            <a:r>
              <a:rPr lang="en-US" sz="2700" b="1" dirty="0" err="1" smtClean="0"/>
              <a:t>Lactoferrin</a:t>
            </a:r>
            <a:endParaRPr lang="en-US" sz="2700" b="1" dirty="0" smtClean="0"/>
          </a:p>
          <a:p>
            <a:r>
              <a:rPr lang="en-US" dirty="0" smtClean="0"/>
              <a:t>Cytokines</a:t>
            </a:r>
          </a:p>
          <a:p>
            <a:r>
              <a:rPr lang="en-US" dirty="0" err="1" smtClean="0"/>
              <a:t>Lymphokines</a:t>
            </a:r>
            <a:endParaRPr lang="en-US" dirty="0" smtClean="0"/>
          </a:p>
          <a:p>
            <a:r>
              <a:rPr lang="en-US" dirty="0" err="1" smtClean="0"/>
              <a:t>Oligopolysaccharides</a:t>
            </a:r>
            <a:r>
              <a:rPr lang="en-US" dirty="0" smtClean="0"/>
              <a:t> and </a:t>
            </a:r>
            <a:r>
              <a:rPr lang="en-US" dirty="0" err="1" smtClean="0"/>
              <a:t>Glycoconjugate</a:t>
            </a:r>
            <a:r>
              <a:rPr lang="en-US" dirty="0" smtClean="0"/>
              <a:t> Sugars </a:t>
            </a:r>
          </a:p>
          <a:p>
            <a:r>
              <a:rPr lang="en-US" dirty="0" smtClean="0"/>
              <a:t>Glycoproteins and Trypsin Inhibitors</a:t>
            </a:r>
          </a:p>
          <a:p>
            <a:r>
              <a:rPr lang="en-US" dirty="0" smtClean="0"/>
              <a:t>Lysozymes</a:t>
            </a:r>
          </a:p>
          <a:p>
            <a:r>
              <a:rPr lang="en-US" dirty="0" smtClean="0"/>
              <a:t>Leukocytes </a:t>
            </a:r>
          </a:p>
          <a:p>
            <a:r>
              <a:rPr lang="en-US" dirty="0" err="1" smtClean="0"/>
              <a:t>Lactalbumins</a:t>
            </a:r>
            <a:endParaRPr lang="en-US" dirty="0" smtClean="0"/>
          </a:p>
          <a:p>
            <a:r>
              <a:rPr lang="en-US" dirty="0" err="1" smtClean="0"/>
              <a:t>Lactoperoxidase-Thiocynate</a:t>
            </a:r>
            <a:r>
              <a:rPr lang="en-US" dirty="0" smtClean="0"/>
              <a:t>, Peroxidase &amp; Xanthine Oxidase Enzymes </a:t>
            </a:r>
            <a:endParaRPr lang="en-US" dirty="0"/>
          </a:p>
        </p:txBody>
      </p:sp>
      <p:sp>
        <p:nvSpPr>
          <p:cNvPr id="7" name="Text Placeholder 6"/>
          <p:cNvSpPr>
            <a:spLocks noGrp="1"/>
          </p:cNvSpPr>
          <p:nvPr>
            <p:ph type="body" sz="quarter" idx="3"/>
          </p:nvPr>
        </p:nvSpPr>
        <p:spPr>
          <a:xfrm>
            <a:off x="6443131" y="1141947"/>
            <a:ext cx="4604280" cy="576262"/>
          </a:xfrm>
        </p:spPr>
        <p:txBody>
          <a:bodyPr/>
          <a:lstStyle/>
          <a:p>
            <a:r>
              <a:rPr lang="en-US" dirty="0" smtClean="0"/>
              <a:t>Growth Factors </a:t>
            </a:r>
            <a:endParaRPr lang="en-US" dirty="0"/>
          </a:p>
        </p:txBody>
      </p:sp>
      <p:sp>
        <p:nvSpPr>
          <p:cNvPr id="8" name="Content Placeholder 7"/>
          <p:cNvSpPr>
            <a:spLocks noGrp="1"/>
          </p:cNvSpPr>
          <p:nvPr>
            <p:ph sz="quarter" idx="4"/>
          </p:nvPr>
        </p:nvSpPr>
        <p:spPr>
          <a:xfrm>
            <a:off x="6170612" y="1718210"/>
            <a:ext cx="4876801" cy="4868858"/>
          </a:xfrm>
        </p:spPr>
        <p:txBody>
          <a:bodyPr/>
          <a:lstStyle/>
          <a:p>
            <a:r>
              <a:rPr lang="en-US" dirty="0" smtClean="0"/>
              <a:t>Insulin Like Growth Factor</a:t>
            </a:r>
          </a:p>
          <a:p>
            <a:r>
              <a:rPr lang="en-US" dirty="0" smtClean="0"/>
              <a:t>Epidermal Growth Factor</a:t>
            </a:r>
          </a:p>
          <a:p>
            <a:r>
              <a:rPr lang="en-US" dirty="0" smtClean="0"/>
              <a:t>Transforming Growth Factor</a:t>
            </a:r>
          </a:p>
          <a:p>
            <a:r>
              <a:rPr lang="en-US" dirty="0" smtClean="0"/>
              <a:t>Platelet Derived Growth Factor</a:t>
            </a:r>
          </a:p>
          <a:p>
            <a:r>
              <a:rPr lang="en-US" dirty="0" smtClean="0"/>
              <a:t>Transfer Factor</a:t>
            </a:r>
          </a:p>
          <a:p>
            <a:pPr marL="0" indent="0">
              <a:buNone/>
            </a:pPr>
            <a:endParaRPr lang="en-US" dirty="0"/>
          </a:p>
          <a:p>
            <a:pPr marL="0" indent="0">
              <a:buNone/>
            </a:pPr>
            <a:endParaRPr lang="en-US" dirty="0"/>
          </a:p>
        </p:txBody>
      </p:sp>
      <p:pic>
        <p:nvPicPr>
          <p:cNvPr id="11" name="Picture 10"/>
          <p:cNvPicPr>
            <a:picLocks noChangeAspect="1"/>
          </p:cNvPicPr>
          <p:nvPr/>
        </p:nvPicPr>
        <p:blipFill>
          <a:blip r:embed="rId3"/>
          <a:stretch>
            <a:fillRect/>
          </a:stretch>
        </p:blipFill>
        <p:spPr>
          <a:xfrm rot="19891358">
            <a:off x="8609012" y="3327403"/>
            <a:ext cx="3141131" cy="3141131"/>
          </a:xfrm>
          <a:prstGeom prst="rect">
            <a:avLst/>
          </a:prstGeom>
        </p:spPr>
      </p:pic>
    </p:spTree>
    <p:extLst>
      <p:ext uri="{BB962C8B-B14F-4D97-AF65-F5344CB8AC3E}">
        <p14:creationId xmlns:p14="http://schemas.microsoft.com/office/powerpoint/2010/main" val="2790218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19063"/>
            <a:ext cx="9905998" cy="1905000"/>
          </a:xfrm>
        </p:spPr>
        <p:txBody>
          <a:bodyPr>
            <a:normAutofit/>
          </a:bodyPr>
          <a:lstStyle/>
          <a:p>
            <a:pPr algn="ctr"/>
            <a:r>
              <a:rPr lang="en-US" sz="4500" dirty="0" smtClean="0"/>
              <a:t>Complement with Colostrum</a:t>
            </a:r>
            <a:endParaRPr lang="en-US" sz="4500" dirty="0"/>
          </a:p>
        </p:txBody>
      </p:sp>
      <p:sp>
        <p:nvSpPr>
          <p:cNvPr id="9" name="Text Placeholder 8"/>
          <p:cNvSpPr>
            <a:spLocks noGrp="1"/>
          </p:cNvSpPr>
          <p:nvPr>
            <p:ph type="body" idx="1"/>
          </p:nvPr>
        </p:nvSpPr>
        <p:spPr>
          <a:xfrm>
            <a:off x="1432979" y="1607605"/>
            <a:ext cx="4588931" cy="576262"/>
          </a:xfrm>
        </p:spPr>
        <p:txBody>
          <a:bodyPr/>
          <a:lstStyle/>
          <a:p>
            <a:r>
              <a:rPr lang="en-US" dirty="0" smtClean="0"/>
              <a:t>OG/NG Feeds</a:t>
            </a:r>
            <a:endParaRPr lang="en-US" dirty="0"/>
          </a:p>
        </p:txBody>
      </p:sp>
      <p:sp>
        <p:nvSpPr>
          <p:cNvPr id="11" name="Text Placeholder 10"/>
          <p:cNvSpPr>
            <a:spLocks noGrp="1"/>
          </p:cNvSpPr>
          <p:nvPr>
            <p:ph type="body" sz="quarter" idx="3"/>
          </p:nvPr>
        </p:nvSpPr>
        <p:spPr>
          <a:xfrm>
            <a:off x="7346409" y="1607605"/>
            <a:ext cx="5343261" cy="576262"/>
          </a:xfrm>
        </p:spPr>
        <p:txBody>
          <a:bodyPr/>
          <a:lstStyle/>
          <a:p>
            <a:r>
              <a:rPr lang="en-US" dirty="0" smtClean="0"/>
              <a:t>Oral Colostrum</a:t>
            </a:r>
            <a:endParaRPr lang="en-US" dirty="0"/>
          </a:p>
        </p:txBody>
      </p:sp>
      <p:pic>
        <p:nvPicPr>
          <p:cNvPr id="13" name="Picture 12"/>
          <p:cNvPicPr>
            <a:picLocks noChangeAspect="1"/>
          </p:cNvPicPr>
          <p:nvPr/>
        </p:nvPicPr>
        <p:blipFill>
          <a:blip r:embed="rId3"/>
          <a:stretch>
            <a:fillRect/>
          </a:stretch>
        </p:blipFill>
        <p:spPr>
          <a:xfrm>
            <a:off x="606429" y="2607733"/>
            <a:ext cx="4761438" cy="3696442"/>
          </a:xfrm>
          <a:prstGeom prst="rect">
            <a:avLst/>
          </a:prstGeom>
        </p:spPr>
      </p:pic>
      <p:sp>
        <p:nvSpPr>
          <p:cNvPr id="14" name="TextBox 13"/>
          <p:cNvSpPr txBox="1"/>
          <p:nvPr/>
        </p:nvSpPr>
        <p:spPr>
          <a:xfrm>
            <a:off x="5367867" y="3553877"/>
            <a:ext cx="1794933" cy="1092607"/>
          </a:xfrm>
          <a:prstGeom prst="rect">
            <a:avLst/>
          </a:prstGeom>
          <a:noFill/>
        </p:spPr>
        <p:txBody>
          <a:bodyPr wrap="square" rtlCol="0">
            <a:spAutoFit/>
          </a:bodyPr>
          <a:lstStyle/>
          <a:p>
            <a:r>
              <a:rPr lang="en-US" sz="6500" dirty="0" smtClean="0"/>
              <a:t>VS</a:t>
            </a:r>
            <a:endParaRPr lang="en-US" sz="6500" dirty="0"/>
          </a:p>
        </p:txBody>
      </p:sp>
      <p:pic>
        <p:nvPicPr>
          <p:cNvPr id="15" name="Picture 14"/>
          <p:cNvPicPr>
            <a:picLocks noChangeAspect="1"/>
          </p:cNvPicPr>
          <p:nvPr/>
        </p:nvPicPr>
        <p:blipFill>
          <a:blip r:embed="rId4"/>
          <a:stretch>
            <a:fillRect/>
          </a:stretch>
        </p:blipFill>
        <p:spPr>
          <a:xfrm>
            <a:off x="6691838" y="2607733"/>
            <a:ext cx="5232400" cy="3696442"/>
          </a:xfrm>
          <a:prstGeom prst="rect">
            <a:avLst/>
          </a:prstGeom>
        </p:spPr>
      </p:pic>
    </p:spTree>
    <p:extLst>
      <p:ext uri="{BB962C8B-B14F-4D97-AF65-F5344CB8AC3E}">
        <p14:creationId xmlns:p14="http://schemas.microsoft.com/office/powerpoint/2010/main" val="302539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0535"/>
            <a:ext cx="9905998" cy="1905000"/>
          </a:xfrm>
        </p:spPr>
        <p:txBody>
          <a:bodyPr>
            <a:normAutofit/>
          </a:bodyPr>
          <a:lstStyle/>
          <a:p>
            <a:pPr algn="ctr"/>
            <a:r>
              <a:rPr lang="en-US" sz="4500" dirty="0" smtClean="0"/>
              <a:t>Perceived Barriers</a:t>
            </a:r>
            <a:endParaRPr lang="en-US" sz="4500" dirty="0"/>
          </a:p>
        </p:txBody>
      </p:sp>
      <p:sp>
        <p:nvSpPr>
          <p:cNvPr id="4" name="Text Placeholder 3"/>
          <p:cNvSpPr>
            <a:spLocks noGrp="1"/>
          </p:cNvSpPr>
          <p:nvPr>
            <p:ph type="body" idx="1"/>
          </p:nvPr>
        </p:nvSpPr>
        <p:spPr>
          <a:xfrm>
            <a:off x="1429281" y="2014538"/>
            <a:ext cx="4588931" cy="576262"/>
          </a:xfrm>
        </p:spPr>
        <p:txBody>
          <a:bodyPr/>
          <a:lstStyle/>
          <a:p>
            <a:r>
              <a:rPr lang="en-US" dirty="0" smtClean="0"/>
              <a:t>As Clinicians</a:t>
            </a:r>
            <a:endParaRPr lang="en-US" dirty="0"/>
          </a:p>
        </p:txBody>
      </p:sp>
      <p:sp>
        <p:nvSpPr>
          <p:cNvPr id="5" name="Content Placeholder 4"/>
          <p:cNvSpPr>
            <a:spLocks noGrp="1"/>
          </p:cNvSpPr>
          <p:nvPr>
            <p:ph sz="half" idx="2"/>
          </p:nvPr>
        </p:nvSpPr>
        <p:spPr>
          <a:xfrm>
            <a:off x="1141412" y="2777068"/>
            <a:ext cx="4876800" cy="3014132"/>
          </a:xfrm>
        </p:spPr>
        <p:txBody>
          <a:bodyPr/>
          <a:lstStyle/>
          <a:p>
            <a:r>
              <a:rPr lang="en-US" dirty="0" smtClean="0"/>
              <a:t>Clinical Instability</a:t>
            </a:r>
          </a:p>
          <a:p>
            <a:r>
              <a:rPr lang="en-US" dirty="0" smtClean="0"/>
              <a:t>Gastrointestinal Immaturity </a:t>
            </a:r>
            <a:endParaRPr lang="en-US" dirty="0"/>
          </a:p>
        </p:txBody>
      </p:sp>
      <p:sp>
        <p:nvSpPr>
          <p:cNvPr id="6" name="Text Placeholder 5"/>
          <p:cNvSpPr>
            <a:spLocks noGrp="1"/>
          </p:cNvSpPr>
          <p:nvPr>
            <p:ph type="body" sz="quarter" idx="3"/>
          </p:nvPr>
        </p:nvSpPr>
        <p:spPr>
          <a:xfrm>
            <a:off x="6443131" y="2010304"/>
            <a:ext cx="4604280" cy="576262"/>
          </a:xfrm>
        </p:spPr>
        <p:txBody>
          <a:bodyPr/>
          <a:lstStyle/>
          <a:p>
            <a:r>
              <a:rPr lang="en-US" dirty="0" smtClean="0"/>
              <a:t>Maternal </a:t>
            </a:r>
            <a:endParaRPr lang="en-US" dirty="0"/>
          </a:p>
        </p:txBody>
      </p:sp>
      <p:sp>
        <p:nvSpPr>
          <p:cNvPr id="7" name="Content Placeholder 6"/>
          <p:cNvSpPr>
            <a:spLocks noGrp="1"/>
          </p:cNvSpPr>
          <p:nvPr>
            <p:ph sz="quarter" idx="4"/>
          </p:nvPr>
        </p:nvSpPr>
        <p:spPr>
          <a:xfrm>
            <a:off x="6170610" y="2641335"/>
            <a:ext cx="4876801" cy="3454665"/>
          </a:xfrm>
        </p:spPr>
        <p:txBody>
          <a:bodyPr>
            <a:normAutofit/>
          </a:bodyPr>
          <a:lstStyle/>
          <a:p>
            <a:r>
              <a:rPr lang="en-US" dirty="0" smtClean="0"/>
              <a:t>Lower Gestational Age </a:t>
            </a:r>
          </a:p>
          <a:p>
            <a:r>
              <a:rPr lang="en-US" dirty="0" smtClean="0"/>
              <a:t>Irregular/Infrequent </a:t>
            </a:r>
            <a:r>
              <a:rPr lang="en-US" dirty="0"/>
              <a:t>emptying of the breast</a:t>
            </a:r>
          </a:p>
          <a:p>
            <a:r>
              <a:rPr lang="en-US" dirty="0"/>
              <a:t>Increases separation</a:t>
            </a:r>
          </a:p>
          <a:p>
            <a:r>
              <a:rPr lang="en-US" dirty="0"/>
              <a:t>Decreased skin-to-skin contact</a:t>
            </a:r>
          </a:p>
          <a:p>
            <a:r>
              <a:rPr lang="en-US" dirty="0"/>
              <a:t>Maternal stress and fatigue</a:t>
            </a:r>
          </a:p>
          <a:p>
            <a:r>
              <a:rPr lang="en-US" dirty="0"/>
              <a:t>Young maternal age</a:t>
            </a:r>
          </a:p>
          <a:p>
            <a:r>
              <a:rPr lang="en-US" dirty="0"/>
              <a:t>Low maternal income</a:t>
            </a:r>
          </a:p>
          <a:p>
            <a:endParaRPr lang="en-US"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4808" b="93750" l="9504" r="89256">
                        <a14:foregroundMark x1="64050" y1="26442" x2="75207" y2="26923"/>
                      </a14:backgroundRemoval>
                    </a14:imgEffect>
                  </a14:imgLayer>
                </a14:imgProps>
              </a:ext>
            </a:extLst>
          </a:blip>
          <a:stretch>
            <a:fillRect/>
          </a:stretch>
        </p:blipFill>
        <p:spPr>
          <a:xfrm>
            <a:off x="276755" y="3267292"/>
            <a:ext cx="4024312" cy="3458913"/>
          </a:xfrm>
          <a:prstGeom prst="rect">
            <a:avLst/>
          </a:prstGeom>
        </p:spPr>
      </p:pic>
    </p:spTree>
    <p:extLst>
      <p:ext uri="{BB962C8B-B14F-4D97-AF65-F5344CB8AC3E}">
        <p14:creationId xmlns:p14="http://schemas.microsoft.com/office/powerpoint/2010/main" val="321187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7801"/>
            <a:ext cx="9905998" cy="1905000"/>
          </a:xfrm>
        </p:spPr>
        <p:txBody>
          <a:bodyPr>
            <a:normAutofit/>
          </a:bodyPr>
          <a:lstStyle/>
          <a:p>
            <a:pPr algn="ctr"/>
            <a:r>
              <a:rPr lang="en-US" sz="4500" dirty="0" smtClean="0"/>
              <a:t>What is the Problem Being Researched?</a:t>
            </a:r>
            <a:endParaRPr lang="en-US" sz="4500" dirty="0"/>
          </a:p>
        </p:txBody>
      </p:sp>
      <p:sp>
        <p:nvSpPr>
          <p:cNvPr id="3" name="Content Placeholder 2"/>
          <p:cNvSpPr>
            <a:spLocks noGrp="1"/>
          </p:cNvSpPr>
          <p:nvPr>
            <p:ph idx="1"/>
          </p:nvPr>
        </p:nvSpPr>
        <p:spPr>
          <a:xfrm>
            <a:off x="1141413" y="2082801"/>
            <a:ext cx="9905998" cy="4267200"/>
          </a:xfrm>
        </p:spPr>
        <p:txBody>
          <a:bodyPr>
            <a:noAutofit/>
          </a:bodyPr>
          <a:lstStyle/>
          <a:p>
            <a:pPr marL="0" indent="0" algn="ctr">
              <a:buNone/>
            </a:pPr>
            <a:r>
              <a:rPr lang="en-US" sz="3000" dirty="0" smtClean="0"/>
              <a:t>“To </a:t>
            </a:r>
            <a:r>
              <a:rPr lang="en-US" sz="3000" dirty="0"/>
              <a:t>determine the safety of </a:t>
            </a:r>
            <a:r>
              <a:rPr lang="en-US" sz="3000" dirty="0" err="1"/>
              <a:t>oropharyngeal</a:t>
            </a:r>
            <a:r>
              <a:rPr lang="en-US" sz="3000" dirty="0"/>
              <a:t> administration of own mother’s </a:t>
            </a:r>
            <a:r>
              <a:rPr lang="en-US" sz="3000" dirty="0" smtClean="0"/>
              <a:t>colostrum to </a:t>
            </a:r>
            <a:r>
              <a:rPr lang="en-US" sz="3000" dirty="0"/>
              <a:t>ELBW infants in first days of life. A secondary purpose was to investigate the feasibility of (</a:t>
            </a:r>
            <a:r>
              <a:rPr lang="en-US" sz="3000" dirty="0" smtClean="0"/>
              <a:t>1) delivering </a:t>
            </a:r>
            <a:r>
              <a:rPr lang="en-US" sz="3000" dirty="0"/>
              <a:t>this intervention to ELBW infants in the first days of life, and (2) </a:t>
            </a:r>
            <a:r>
              <a:rPr lang="en-US" sz="3000" dirty="0" smtClean="0"/>
              <a:t>measuring concentrations </a:t>
            </a:r>
            <a:r>
              <a:rPr lang="en-US" sz="3000" dirty="0"/>
              <a:t>of secretory immunoglobulin A (</a:t>
            </a:r>
            <a:r>
              <a:rPr lang="en-US" sz="3000" dirty="0" err="1"/>
              <a:t>sIgA</a:t>
            </a:r>
            <a:r>
              <a:rPr lang="en-US" sz="3000" dirty="0"/>
              <a:t>) and </a:t>
            </a:r>
            <a:r>
              <a:rPr lang="en-US" sz="3000" dirty="0" err="1"/>
              <a:t>lactoferrin</a:t>
            </a:r>
            <a:r>
              <a:rPr lang="en-US" sz="3000" dirty="0"/>
              <a:t> in tracheal </a:t>
            </a:r>
            <a:r>
              <a:rPr lang="en-US" sz="3000" dirty="0" smtClean="0"/>
              <a:t>aspirate secretions </a:t>
            </a:r>
            <a:r>
              <a:rPr lang="en-US" sz="3000" dirty="0"/>
              <a:t>and urine of these </a:t>
            </a:r>
            <a:r>
              <a:rPr lang="en-US" sz="3000" dirty="0" smtClean="0"/>
              <a:t>infants” </a:t>
            </a:r>
            <a:endParaRPr lang="en-US" sz="3000" dirty="0"/>
          </a:p>
        </p:txBody>
      </p:sp>
    </p:spTree>
    <p:extLst>
      <p:ext uri="{BB962C8B-B14F-4D97-AF65-F5344CB8AC3E}">
        <p14:creationId xmlns:p14="http://schemas.microsoft.com/office/powerpoint/2010/main" val="626042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11668"/>
            <a:ext cx="10803465" cy="1905000"/>
          </a:xfrm>
        </p:spPr>
        <p:txBody>
          <a:bodyPr/>
          <a:lstStyle/>
          <a:p>
            <a:pPr algn="ctr"/>
            <a:r>
              <a:rPr lang="en-US" sz="4500" dirty="0" smtClean="0"/>
              <a:t>What is the Question being Asked?</a:t>
            </a:r>
            <a:r>
              <a:rPr lang="en-US" dirty="0" smtClean="0"/>
              <a:t/>
            </a:r>
            <a:br>
              <a:rPr lang="en-US" dirty="0" smtClean="0"/>
            </a:br>
            <a:r>
              <a:rPr lang="en-US" sz="2200" dirty="0" smtClean="0"/>
              <a:t>(And Why should we Care?)</a:t>
            </a:r>
            <a:endParaRPr lang="en-US" sz="2200" dirty="0"/>
          </a:p>
        </p:txBody>
      </p:sp>
      <p:sp>
        <p:nvSpPr>
          <p:cNvPr id="3" name="Content Placeholder 2"/>
          <p:cNvSpPr>
            <a:spLocks noGrp="1"/>
          </p:cNvSpPr>
          <p:nvPr>
            <p:ph idx="1"/>
          </p:nvPr>
        </p:nvSpPr>
        <p:spPr>
          <a:xfrm>
            <a:off x="277813" y="1786466"/>
            <a:ext cx="10576454" cy="1752601"/>
          </a:xfrm>
        </p:spPr>
        <p:txBody>
          <a:bodyPr>
            <a:normAutofit/>
          </a:bodyPr>
          <a:lstStyle/>
          <a:p>
            <a:pPr marL="0" indent="0">
              <a:buNone/>
            </a:pPr>
            <a:r>
              <a:rPr lang="en-US" sz="3000" dirty="0" smtClean="0"/>
              <a:t>How can we Deliver Colostrum to these Infants?</a:t>
            </a:r>
            <a:endParaRPr lang="en-US" sz="3000" dirty="0"/>
          </a:p>
        </p:txBody>
      </p:sp>
      <p:sp>
        <p:nvSpPr>
          <p:cNvPr id="4" name="Content Placeholder 2"/>
          <p:cNvSpPr txBox="1">
            <a:spLocks/>
          </p:cNvSpPr>
          <p:nvPr/>
        </p:nvSpPr>
        <p:spPr>
          <a:xfrm>
            <a:off x="5566040" y="4483098"/>
            <a:ext cx="6507427" cy="17526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3000" dirty="0" smtClean="0"/>
              <a:t>Is Oropharyngeal Colostrum Safe ?</a:t>
            </a:r>
            <a:endParaRPr lang="en-US" sz="3000" dirty="0"/>
          </a:p>
        </p:txBody>
      </p:sp>
      <p:sp>
        <p:nvSpPr>
          <p:cNvPr id="5" name="Content Placeholder 2"/>
          <p:cNvSpPr txBox="1">
            <a:spLocks/>
          </p:cNvSpPr>
          <p:nvPr/>
        </p:nvSpPr>
        <p:spPr>
          <a:xfrm>
            <a:off x="3004078" y="3060699"/>
            <a:ext cx="10576454" cy="17526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3000" dirty="0" smtClean="0"/>
              <a:t>Does Oral Colostrum Improve Outcomes?</a:t>
            </a:r>
            <a:endParaRPr lang="en-US" sz="3000" dirty="0"/>
          </a:p>
        </p:txBody>
      </p:sp>
    </p:spTree>
    <p:extLst>
      <p:ext uri="{BB962C8B-B14F-4D97-AF65-F5344CB8AC3E}">
        <p14:creationId xmlns:p14="http://schemas.microsoft.com/office/powerpoint/2010/main" val="1654044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438</TotalTime>
  <Words>2285</Words>
  <Application>Microsoft Office PowerPoint</Application>
  <PresentationFormat>Widescreen</PresentationFormat>
  <Paragraphs>192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vt:lpstr>
      <vt:lpstr>Mesh</vt:lpstr>
      <vt:lpstr>M.I.L.K. Maternal Immunotherapy through Lactation and Kangaroo Care </vt:lpstr>
      <vt:lpstr>Objectives</vt:lpstr>
      <vt:lpstr>What is Oral Immunotherapy?</vt:lpstr>
      <vt:lpstr>Pathophysiology and Historical Significance  of Colostrum</vt:lpstr>
      <vt:lpstr>Got MILK?</vt:lpstr>
      <vt:lpstr>Complement with Colostrum</vt:lpstr>
      <vt:lpstr>Perceived Barriers</vt:lpstr>
      <vt:lpstr>What is the Problem Being Researched?</vt:lpstr>
      <vt:lpstr>What is the Question being Asked? (And Why should we Care?)</vt:lpstr>
      <vt:lpstr>Research Design and Methods</vt:lpstr>
      <vt:lpstr>Inclusions and Exclusions</vt:lpstr>
      <vt:lpstr>Limitations</vt:lpstr>
      <vt:lpstr>Results </vt:lpstr>
      <vt:lpstr>Implications for Practice</vt:lpstr>
      <vt:lpstr>Colostrum in the Future</vt:lpstr>
      <vt:lpstr>References</vt:lpstr>
      <vt:lpstr>References </vt:lpstr>
      <vt:lpstr>FIN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M.I.L.K. Maternal Immunotherapy through Lactation and Kangaroo Care</dc:title>
  <dc:creator>Sonya McLaughlin</dc:creator>
  <cp:lastModifiedBy>Sonya McLaughlin</cp:lastModifiedBy>
  <cp:revision>32</cp:revision>
  <dcterms:created xsi:type="dcterms:W3CDTF">2013-11-08T16:16:08Z</dcterms:created>
  <dcterms:modified xsi:type="dcterms:W3CDTF">2013-11-08T23:34:59Z</dcterms:modified>
</cp:coreProperties>
</file>