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71" r:id="rId3"/>
    <p:sldId id="260" r:id="rId4"/>
    <p:sldId id="263" r:id="rId5"/>
    <p:sldId id="262" r:id="rId6"/>
    <p:sldId id="258" r:id="rId7"/>
    <p:sldId id="269" r:id="rId8"/>
    <p:sldId id="264" r:id="rId9"/>
    <p:sldId id="272" r:id="rId10"/>
    <p:sldId id="274" r:id="rId11"/>
    <p:sldId id="273" r:id="rId12"/>
    <p:sldId id="265" r:id="rId13"/>
    <p:sldId id="267" r:id="rId14"/>
    <p:sldId id="266" r:id="rId15"/>
    <p:sldId id="268" r:id="rId16"/>
    <p:sldId id="25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5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9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0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6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6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Posterior Urethral Valves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Sonya “Nikki” </a:t>
            </a:r>
            <a:r>
              <a:rPr lang="en-US" dirty="0" smtClean="0"/>
              <a:t>McLaughlin</a:t>
            </a:r>
          </a:p>
          <a:p>
            <a:r>
              <a:rPr lang="en-US" dirty="0" smtClean="0"/>
              <a:t>East Carolina University, College of Nursing</a:t>
            </a:r>
          </a:p>
          <a:p>
            <a:r>
              <a:rPr lang="en-US" dirty="0" smtClean="0"/>
              <a:t>October 4, 2013</a:t>
            </a:r>
          </a:p>
        </p:txBody>
      </p:sp>
    </p:spTree>
    <p:extLst>
      <p:ext uri="{BB962C8B-B14F-4D97-AF65-F5344CB8AC3E}">
        <p14:creationId xmlns:p14="http://schemas.microsoft.com/office/powerpoint/2010/main" val="148337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</a:t>
            </a:r>
            <a:endParaRPr lang="en-US" dirty="0"/>
          </a:p>
        </p:txBody>
      </p:sp>
      <p:pic>
        <p:nvPicPr>
          <p:cNvPr id="8" name="Content Placeholder 4" descr="http://www.jaypeejournals.com/eJournals/_eJournals%5C84%5C2010%5COctober-December%5Cimages/9-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678" y="2084832"/>
            <a:ext cx="49149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774287" y="5653823"/>
            <a:ext cx="5203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Classification of Posterior Urethral Valves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1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diagnoses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Diagnoses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Respiratory Insufficiency</a:t>
            </a:r>
          </a:p>
          <a:p>
            <a:r>
              <a:rPr lang="en-US" dirty="0" smtClean="0"/>
              <a:t>Posterior Urethral Valves</a:t>
            </a:r>
          </a:p>
          <a:p>
            <a:r>
              <a:rPr lang="en-US" dirty="0" smtClean="0"/>
              <a:t>Electrolyte Imbalances</a:t>
            </a:r>
          </a:p>
          <a:p>
            <a:r>
              <a:rPr lang="en-US" dirty="0" smtClean="0"/>
              <a:t>Observation for </a:t>
            </a:r>
            <a:r>
              <a:rPr lang="en-US" dirty="0" err="1" smtClean="0"/>
              <a:t>urosepsis</a:t>
            </a:r>
            <a:endParaRPr lang="en-US" dirty="0" smtClean="0"/>
          </a:p>
          <a:p>
            <a:r>
              <a:rPr lang="en-US" dirty="0" smtClean="0"/>
              <a:t>Alteration in feeding and nutrition</a:t>
            </a:r>
          </a:p>
          <a:p>
            <a:r>
              <a:rPr lang="en-US" dirty="0" smtClean="0"/>
              <a:t>34 week gestation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Medications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Ampicillin</a:t>
            </a:r>
          </a:p>
          <a:p>
            <a:r>
              <a:rPr lang="en-US" dirty="0" err="1" smtClean="0"/>
              <a:t>Cefotaxime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1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valves-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Prenatal Treatment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Neonatal Interventions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4128" y="2932659"/>
            <a:ext cx="3882915" cy="264038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989320" y="2967787"/>
            <a:ext cx="4754880" cy="2570127"/>
          </a:xfrm>
        </p:spPr>
        <p:txBody>
          <a:bodyPr/>
          <a:lstStyle/>
          <a:p>
            <a:r>
              <a:rPr lang="en-US" dirty="0" smtClean="0"/>
              <a:t>Foley catheterization</a:t>
            </a:r>
          </a:p>
          <a:p>
            <a:r>
              <a:rPr lang="en-US" dirty="0" smtClean="0"/>
              <a:t>Transurethral ablation of the valves</a:t>
            </a:r>
          </a:p>
          <a:p>
            <a:r>
              <a:rPr lang="en-US" dirty="0" err="1" smtClean="0"/>
              <a:t>Vesicostomy</a:t>
            </a:r>
            <a:r>
              <a:rPr lang="en-US" dirty="0" smtClean="0"/>
              <a:t> if indicated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8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valves- alternatives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985491" y="2044507"/>
            <a:ext cx="4754880" cy="82296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Peritoneal Dialysis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640168" y="2867467"/>
            <a:ext cx="5190187" cy="38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valves-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513787" cy="4023360"/>
          </a:xfrm>
        </p:spPr>
        <p:txBody>
          <a:bodyPr/>
          <a:lstStyle/>
          <a:p>
            <a:r>
              <a:rPr lang="en-US" sz="3300" dirty="0" smtClean="0"/>
              <a:t>Chronic renal insufficiency</a:t>
            </a:r>
          </a:p>
          <a:p>
            <a:r>
              <a:rPr lang="en-US" sz="3300" dirty="0" smtClean="0"/>
              <a:t>Recurrent UTI</a:t>
            </a:r>
          </a:p>
          <a:p>
            <a:r>
              <a:rPr lang="en-US" sz="3300" dirty="0" smtClean="0"/>
              <a:t>Poor bladder function</a:t>
            </a:r>
          </a:p>
          <a:p>
            <a:r>
              <a:rPr lang="en-US" sz="3300" dirty="0" smtClean="0"/>
              <a:t>End stage renal disease</a:t>
            </a:r>
          </a:p>
          <a:p>
            <a:r>
              <a:rPr lang="en-US" sz="3300" dirty="0" smtClean="0"/>
              <a:t>Kidney transplant</a:t>
            </a:r>
          </a:p>
          <a:p>
            <a:r>
              <a:rPr lang="en-US" sz="3300" dirty="0" smtClean="0"/>
              <a:t>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1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centered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59" y="1795554"/>
            <a:ext cx="7070501" cy="47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Botwinski</a:t>
            </a:r>
            <a:r>
              <a:rPr lang="en-US" dirty="0"/>
              <a:t>, C. (2010). Renal and Genitourinary Disorders. In M. T. </a:t>
            </a:r>
            <a:r>
              <a:rPr lang="en-US" dirty="0" err="1"/>
              <a:t>Verklan</a:t>
            </a:r>
            <a:r>
              <a:rPr lang="en-US" dirty="0"/>
              <a:t> &amp; M. Walden (Eds.), </a:t>
            </a:r>
            <a:r>
              <a:rPr lang="en-US" i="1" dirty="0"/>
              <a:t>Core curriculum for neonatal intensive care nursing</a:t>
            </a:r>
            <a:r>
              <a:rPr lang="en-US" dirty="0"/>
              <a:t> (4</a:t>
            </a:r>
            <a:r>
              <a:rPr lang="en-US" baseline="30000" dirty="0"/>
              <a:t>th</a:t>
            </a:r>
            <a:r>
              <a:rPr lang="en-US" dirty="0"/>
              <a:t> ed., pp. 724-747). St. Louis, MO: Saunders Elsevier. </a:t>
            </a:r>
          </a:p>
          <a:p>
            <a:r>
              <a:rPr lang="en-US" dirty="0"/>
              <a:t>Casella, D., P., </a:t>
            </a:r>
            <a:r>
              <a:rPr lang="en-US" dirty="0" err="1"/>
              <a:t>Tomaszewski</a:t>
            </a:r>
            <a:r>
              <a:rPr lang="en-US" dirty="0"/>
              <a:t>, J., J., &amp; </a:t>
            </a:r>
            <a:r>
              <a:rPr lang="en-US" dirty="0" err="1"/>
              <a:t>Ost</a:t>
            </a:r>
            <a:r>
              <a:rPr lang="en-US" dirty="0"/>
              <a:t>, M., C. (2012). Posterior urethral valves: Renal failure and prenatal treatment.</a:t>
            </a:r>
            <a:r>
              <a:rPr lang="en-US" i="1" dirty="0"/>
              <a:t> International Journal of Nephrology, </a:t>
            </a:r>
            <a:r>
              <a:rPr lang="en-US" dirty="0"/>
              <a:t>, 1-4. doi:10.1155/2012/351067</a:t>
            </a:r>
          </a:p>
          <a:p>
            <a:r>
              <a:rPr lang="en-US" dirty="0"/>
              <a:t>Hodges, S. J., Patel, B., </a:t>
            </a:r>
            <a:r>
              <a:rPr lang="en-US" dirty="0" err="1"/>
              <a:t>McLorie</a:t>
            </a:r>
            <a:r>
              <a:rPr lang="en-US" dirty="0"/>
              <a:t>, G., &amp; </a:t>
            </a:r>
            <a:r>
              <a:rPr lang="en-US" dirty="0" err="1"/>
              <a:t>Atala</a:t>
            </a:r>
            <a:r>
              <a:rPr lang="en-US" dirty="0"/>
              <a:t>, A. (2009). Posterior urethral valves.</a:t>
            </a:r>
            <a:r>
              <a:rPr lang="en-US" i="1" dirty="0"/>
              <a:t> Scientific World Journal, 9</a:t>
            </a:r>
            <a:r>
              <a:rPr lang="en-US" dirty="0"/>
              <a:t>, 1119-1126. doi:10.1100/tsw.2009.127</a:t>
            </a:r>
          </a:p>
          <a:p>
            <a:r>
              <a:rPr lang="en-US" dirty="0"/>
              <a:t>Frost, M. S., </a:t>
            </a:r>
            <a:r>
              <a:rPr lang="en-US" dirty="0" err="1"/>
              <a:t>Fashaw</a:t>
            </a:r>
            <a:r>
              <a:rPr lang="en-US" dirty="0"/>
              <a:t>, L., Hernandez, J. A., Jones, Jr., M. D. (2011). Neonatal Nephrology. In S. L. Gardner, B. S. Carter, M. </a:t>
            </a:r>
            <a:r>
              <a:rPr lang="en-US" dirty="0" err="1"/>
              <a:t>Enzman</a:t>
            </a:r>
            <a:r>
              <a:rPr lang="en-US" dirty="0"/>
              <a:t>-Hines, &amp; J. A. Hernandez (Eds.), </a:t>
            </a:r>
            <a:r>
              <a:rPr lang="en-US" i="1" dirty="0" err="1"/>
              <a:t>Merenstein</a:t>
            </a:r>
            <a:r>
              <a:rPr lang="en-US" i="1" dirty="0"/>
              <a:t> &amp; Gardner’s handbook of neonatal intensive care</a:t>
            </a:r>
            <a:r>
              <a:rPr lang="en-US" dirty="0"/>
              <a:t> (7</a:t>
            </a:r>
            <a:r>
              <a:rPr lang="en-US" baseline="30000" dirty="0"/>
              <a:t>th</a:t>
            </a:r>
            <a:r>
              <a:rPr lang="en-US" dirty="0"/>
              <a:t> ed., pp. 717- 747). St. Louis, MO: Mosby Elsevier.  </a:t>
            </a:r>
          </a:p>
          <a:p>
            <a:r>
              <a:rPr lang="en-US" dirty="0" err="1"/>
              <a:t>Unal</a:t>
            </a:r>
            <a:r>
              <a:rPr lang="en-US" dirty="0"/>
              <a:t>, S., </a:t>
            </a:r>
            <a:r>
              <a:rPr lang="en-US" dirty="0" err="1"/>
              <a:t>Bilgin</a:t>
            </a:r>
            <a:r>
              <a:rPr lang="en-US" dirty="0"/>
              <a:t>, L., </a:t>
            </a:r>
            <a:r>
              <a:rPr lang="en-US" dirty="0" err="1"/>
              <a:t>Gunduz</a:t>
            </a:r>
            <a:r>
              <a:rPr lang="en-US" dirty="0"/>
              <a:t>, M., </a:t>
            </a:r>
            <a:r>
              <a:rPr lang="en-US" dirty="0" err="1"/>
              <a:t>Uncu</a:t>
            </a:r>
            <a:r>
              <a:rPr lang="en-US" dirty="0"/>
              <a:t>, N., </a:t>
            </a:r>
            <a:r>
              <a:rPr lang="en-US" dirty="0" err="1"/>
              <a:t>Azili</a:t>
            </a:r>
            <a:r>
              <a:rPr lang="en-US" dirty="0"/>
              <a:t>, M. N., &amp; </a:t>
            </a:r>
            <a:r>
              <a:rPr lang="en-US" dirty="0" err="1"/>
              <a:t>Tiryaki</a:t>
            </a:r>
            <a:r>
              <a:rPr lang="en-US" dirty="0"/>
              <a:t>, T. (2012). The implementation of neonatal peritoneal dialysis in a clinical setting. The Journal of Maternal-Fetal and Neonatal Medicine, 25(10), 2111-2114. </a:t>
            </a:r>
            <a:r>
              <a:rPr lang="en-US" dirty="0" err="1"/>
              <a:t>doi</a:t>
            </a:r>
            <a:r>
              <a:rPr lang="en-US" dirty="0"/>
              <a:t>: 10.3109/14767058.2012.665105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0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all!!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8893" y="4900233"/>
            <a:ext cx="4754880" cy="4023360"/>
          </a:xfrm>
        </p:spPr>
        <p:txBody>
          <a:bodyPr/>
          <a:lstStyle/>
          <a:p>
            <a:r>
              <a:rPr lang="en-US" dirty="0" err="1" smtClean="0"/>
              <a:t>Oligohydramnios</a:t>
            </a:r>
            <a:endParaRPr lang="en-US" dirty="0" smtClean="0"/>
          </a:p>
          <a:p>
            <a:r>
              <a:rPr lang="en-US" dirty="0" smtClean="0"/>
              <a:t>Bilateral </a:t>
            </a:r>
            <a:r>
              <a:rPr lang="en-US" dirty="0" err="1" smtClean="0"/>
              <a:t>hydronephrosis</a:t>
            </a:r>
            <a:endParaRPr lang="en-US" dirty="0" smtClean="0"/>
          </a:p>
          <a:p>
            <a:r>
              <a:rPr lang="en-US" dirty="0" smtClean="0"/>
              <a:t>Thickened bladder wall</a:t>
            </a:r>
          </a:p>
          <a:p>
            <a:r>
              <a:rPr lang="en-US" dirty="0" smtClean="0"/>
              <a:t>Positive keyhole sign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5824" y="1065453"/>
            <a:ext cx="5164428" cy="3702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64" y="1760912"/>
            <a:ext cx="43916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20 </a:t>
            </a:r>
            <a:r>
              <a:rPr lang="en-US" sz="2200" dirty="0" err="1"/>
              <a:t>y.o</a:t>
            </a:r>
            <a:r>
              <a:rPr lang="en-US" sz="2200" dirty="0"/>
              <a:t>. now </a:t>
            </a:r>
            <a:r>
              <a:rPr lang="en-US" sz="2200" dirty="0" err="1"/>
              <a:t>Gravida</a:t>
            </a:r>
            <a:r>
              <a:rPr lang="en-US" sz="2200" dirty="0"/>
              <a:t> 1 Para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Blood Type B+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HepB</a:t>
            </a:r>
            <a:r>
              <a:rPr lang="en-US" sz="2200" dirty="0"/>
              <a:t> negative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Rubella immune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Syphilis nonreactive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HIV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GBS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Pregnancy Complications: None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Significant Maternal Conditions: None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5824" y="4768250"/>
            <a:ext cx="295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Fetal Ultrasound …..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history &amp; Transfer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Delivery Stats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Estimated </a:t>
            </a:r>
            <a:r>
              <a:rPr lang="en-US" sz="2400" dirty="0" smtClean="0"/>
              <a:t>34 </a:t>
            </a:r>
            <a:r>
              <a:rPr lang="en-US" sz="2400" dirty="0"/>
              <a:t>week, male infant</a:t>
            </a:r>
          </a:p>
          <a:p>
            <a:r>
              <a:rPr lang="en-US" sz="2400" dirty="0"/>
              <a:t>Delivered vaginally, spontaneous</a:t>
            </a:r>
          </a:p>
          <a:p>
            <a:r>
              <a:rPr lang="en-US" sz="2400" dirty="0" smtClean="0"/>
              <a:t>NO amniotic fluid</a:t>
            </a:r>
            <a:endParaRPr lang="en-US" sz="2400" dirty="0"/>
          </a:p>
          <a:p>
            <a:r>
              <a:rPr lang="en-US" sz="2400" dirty="0"/>
              <a:t>Resuscitation per NRP </a:t>
            </a:r>
            <a:r>
              <a:rPr lang="en-US" sz="2400" dirty="0" smtClean="0"/>
              <a:t>guidelines</a:t>
            </a:r>
          </a:p>
          <a:p>
            <a:r>
              <a:rPr lang="en-US" sz="2400" dirty="0" smtClean="0"/>
              <a:t>Intubated at 3 minutes of life</a:t>
            </a:r>
            <a:endParaRPr lang="en-US" sz="2400" dirty="0"/>
          </a:p>
          <a:p>
            <a:r>
              <a:rPr lang="en-US" sz="2400" dirty="0"/>
              <a:t>Apgar scores of </a:t>
            </a:r>
            <a:r>
              <a:rPr lang="en-US" sz="2400" dirty="0" smtClean="0"/>
              <a:t>4, 5, and 7</a:t>
            </a:r>
            <a:endParaRPr lang="en-US" sz="2400" dirty="0"/>
          </a:p>
          <a:p>
            <a:r>
              <a:rPr lang="en-US" sz="2400" dirty="0" err="1" smtClean="0"/>
              <a:t>Birthweight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2.32kg, AGA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Life Flight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 hours of life</a:t>
            </a:r>
          </a:p>
          <a:p>
            <a:r>
              <a:rPr lang="en-US" dirty="0" smtClean="0"/>
              <a:t>Transferred from level II</a:t>
            </a:r>
          </a:p>
          <a:p>
            <a:r>
              <a:rPr lang="en-US" dirty="0" smtClean="0"/>
              <a:t>Profound respiratory failure</a:t>
            </a:r>
          </a:p>
          <a:p>
            <a:r>
              <a:rPr lang="en-US" dirty="0" smtClean="0"/>
              <a:t>Intubated on conventional ventilator</a:t>
            </a:r>
          </a:p>
          <a:p>
            <a:r>
              <a:rPr lang="en-US" dirty="0" smtClean="0"/>
              <a:t>Very little diagnostic testing at outside facility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1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Admission management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and diagnostics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Differential Diagnoses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Pre-Renal Failure</a:t>
            </a:r>
          </a:p>
          <a:p>
            <a:pPr lvl="1"/>
            <a:r>
              <a:rPr lang="en-US" dirty="0" smtClean="0"/>
              <a:t>Sepsis</a:t>
            </a:r>
          </a:p>
          <a:p>
            <a:pPr lvl="1"/>
            <a:r>
              <a:rPr lang="en-US" dirty="0" smtClean="0"/>
              <a:t>Hypoxia</a:t>
            </a:r>
          </a:p>
          <a:p>
            <a:r>
              <a:rPr lang="en-US" dirty="0" smtClean="0"/>
              <a:t>Intrinsic Renal Failure</a:t>
            </a:r>
          </a:p>
          <a:p>
            <a:pPr lvl="1"/>
            <a:r>
              <a:rPr lang="en-US" dirty="0" smtClean="0"/>
              <a:t>Congenital Anomalies</a:t>
            </a:r>
          </a:p>
          <a:p>
            <a:pPr lvl="1"/>
            <a:r>
              <a:rPr lang="en-US" dirty="0" smtClean="0"/>
              <a:t>Thromboembolic Disease </a:t>
            </a:r>
          </a:p>
          <a:p>
            <a:pPr lvl="1"/>
            <a:r>
              <a:rPr lang="en-US" dirty="0" smtClean="0"/>
              <a:t>Infection/Inflammation</a:t>
            </a:r>
          </a:p>
          <a:p>
            <a:r>
              <a:rPr lang="en-US" dirty="0" smtClean="0"/>
              <a:t>Post-Renal Failure</a:t>
            </a:r>
          </a:p>
          <a:p>
            <a:pPr lvl="1"/>
            <a:r>
              <a:rPr lang="en-US" dirty="0" smtClean="0"/>
              <a:t>Posterior urethral valves</a:t>
            </a:r>
          </a:p>
          <a:p>
            <a:pPr lvl="1"/>
            <a:r>
              <a:rPr lang="en-US" dirty="0" smtClean="0"/>
              <a:t>Bilateral </a:t>
            </a:r>
            <a:r>
              <a:rPr lang="en-US" dirty="0" err="1" smtClean="0"/>
              <a:t>ureteropelvic</a:t>
            </a:r>
            <a:r>
              <a:rPr lang="en-US" dirty="0" smtClean="0"/>
              <a:t> junction obstruction </a:t>
            </a:r>
          </a:p>
          <a:p>
            <a:pPr lvl="1"/>
            <a:r>
              <a:rPr lang="en-US" dirty="0" smtClean="0"/>
              <a:t>Neurogenic bladder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Diagnostic Testing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Diagnostic Testing</a:t>
            </a:r>
          </a:p>
          <a:p>
            <a:r>
              <a:rPr lang="en-US" dirty="0" smtClean="0"/>
              <a:t>Chest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KUB</a:t>
            </a:r>
          </a:p>
          <a:p>
            <a:r>
              <a:rPr lang="en-US" dirty="0" smtClean="0"/>
              <a:t>ECHO</a:t>
            </a:r>
          </a:p>
          <a:p>
            <a:r>
              <a:rPr lang="en-US" dirty="0" smtClean="0"/>
              <a:t>Renal ultrasound</a:t>
            </a:r>
          </a:p>
          <a:p>
            <a:r>
              <a:rPr lang="en-US" dirty="0" smtClean="0"/>
              <a:t>Blood work (ABG, CMP, ABCD, DIC panel, blood cultures)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assessment </a:t>
            </a:r>
            <a:endParaRPr lang="en-US" dirty="0"/>
          </a:p>
        </p:txBody>
      </p:sp>
      <p:pic>
        <p:nvPicPr>
          <p:cNvPr id="15" name="Content Placeholder 14" descr="http://www.shailyahospital.com/images/pi_urology/PUV/puvgraphic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08" y="2397609"/>
            <a:ext cx="4689022" cy="379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362807" y="2397609"/>
            <a:ext cx="475488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Bell shaped chest</a:t>
            </a:r>
          </a:p>
          <a:p>
            <a:pPr lvl="1"/>
            <a:r>
              <a:rPr lang="en-US" dirty="0" smtClean="0"/>
              <a:t>Widely spaced nipples</a:t>
            </a:r>
          </a:p>
          <a:p>
            <a:pPr lvl="1"/>
            <a:r>
              <a:rPr lang="en-US" dirty="0" smtClean="0"/>
              <a:t>Abdominal distention</a:t>
            </a:r>
          </a:p>
          <a:p>
            <a:pPr lvl="1"/>
            <a:r>
              <a:rPr lang="en-US" dirty="0" smtClean="0"/>
              <a:t>Club feet</a:t>
            </a:r>
          </a:p>
          <a:p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Bilateral abdominal masses</a:t>
            </a:r>
          </a:p>
          <a:p>
            <a:pPr lvl="1"/>
            <a:r>
              <a:rPr lang="en-US" dirty="0" smtClean="0"/>
              <a:t>Palpable bladder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 descr="data:image/jpeg;base64,/9j/4AAQSkZJRgABAQAAAQABAAD/2wCEAAkGBhQSERUUDxIUEBIVFBQUFRUUFBQPFQ8UFBQVFBUVFRQXHCYeFxkkGRQUHy8gJCcpLCwsFR4xNTAqNSYrLCkBCQoKBQUFDQUFDSkYEhgpKSkpKSkpKSkpKSkpKSkpKSkpKSkpKSkpKSkpKSkpKSkpKSkpKSkpKSkpKSkpKSkpKf/AABEIAOYAnAMBIgACEQEDEQH/xAAcAAABBQEBAQAAAAAAAAAAAAACAAMEBQYBBwj/xAA4EAACAQMCBAQEBQIFBQAAAAABAgADBBESIQUGEzEiQVFxB2GBkRQyobHwUtFCYqLB4RYjU3KC/8QAFAEBAAAAAAAAAAAAAAAAAAAAAP/EABQRAQAAAAAAAAAAAAAAAAAAAAD/2gAMAwEAAhEDEQA/AMvaICADL+yojEpKFsSdppOH2h2gTLO385PSjHKSDtH1pwGenC6cfFOdCQI/Ti6ck9OLpwIppwDTks05w04EMpANOTDTgGnAiGnGzTkw042aUCGacYrUNpYNTjdSnApKqSFcJtJ99UCtg+faRLhdoFVU7SE0m1kjApQNLwzh5Zs49JpqFoABFZWgRcSaqQAWnHAsNVh6YDYWFphhYWmA3pnCse0zmmAzpglY+VglYEcrBKyQVgMsCOVgMsklYBWBGKxt0kpljLpApb3hwdgW7CcawGJZ1KcaKwM/d8MxuBmV/Rx2mrq0siUNzTwxEDfJTjgSdCxxVgCqQwsILCCwB0zumHpndMBvTFpjmmIrAaKwSsdKzhWAyVgFI+VgFIDJSAyR8rBKwI5WNskkssbZYER0kdlkyqsitAYqLKe+Qat/T29ZdVjiZq9uQXO8D0hVhhYgsMLAQWGFiCwwIA4ncQgJ3TADEREPTERAa0zhEcKzhWAyVgsseKwCsBoiAVjxEErAZIjbLHyI0wgRLiVoqgtLC+/KZh7K4cK7uTksQM+QEC64rehVO+5mccgnOZGurok7nzkYsR2ge2KscVZxVjgEBYhARAQgsDgE7idxO4gDiLTCAixAAiCRHCIOIDZEBljpEEiA1iCRHMQSIDTCMuI+wjFSBCvFyDPO+N3u+EGFyf5ibrjdfTSfy8Jnlr34bPqPvABqxP8AOxnNR+f0jFSuPacNyIH0EjZjqiYLlXncahQujpbYI57N6BvQzeq0AxCxOLCAgLEU7idgDOwsTkAYJh4gkQAMAwzBMBswGMJnjFSsICYxioYFe9VRkkD3lFxTmlE2XJP27wK7nu+027gd28I+veeQvXKk5OJv+JXhuDltx5DviZjjHDwNsZP7QKJeJepjFTiLE7bRismDiNwPSL2x1rkHxg7fOaDk74gGlijdklOwfuU+R9RKcVPF6SHxSw1eNNj5j1ge6WtyrqGRgykZBG4MkLPAuW+c61o+FOUz4kbcH29DPWuXed6F0ANQp1P6GO5/9T5wNKBOwVMKAsTmIWJyAJgmHAaABlVxzj1K2TXWbSPIdyx9AJE5r5upWaZY6qh/KgO5+Z9BPLeMUGujQrXV2lNrvWKKGnUZU0Vmo4ZlzpGod8HvAs+LfFeoxIoUwgzsWOW+0rrbm26rHeoQPPAAkO1+H1wSwqeB0o3FZlYas/hq4t3poUJ1MXOx+XnL7hHJtbWtHSqFqvSL9SlUWm+NRWpoY6XwD4TgnGwMAraqzkaiWx6nP1ke6TU/bO5l1w7g9Tp1Cq6tGpSVKkEgEkKc+M4Unw523jNny/VejUr4CIlNqgJIy4DacBc53OcHGPCd4FSwCA6dyR+0ob3JVvPufrLO8bC5O3fEoby72O+IGYuvznPrGY7c1dTExqB6YXB3EJT7+v8AxM0nGiD/AGlnZ8aRtmOPeAfE+GK+42Mr6KPTO/3B7S/ZcjyIIEj6d8QPQPhrxyrVV0qtrVcac7kfWb0Gee/DsjxjbO31E36GA5mciiMASZS8z8wLaUWqN37KP6mPYS3qtieP/EHiP4i406v+3T2AHYt5mBiuMcWqV6jO5LMx/gE0fD61GpRshcLcK1n1Pyinpra7hrgeJmyncDOk+cLl7l2i9O4rV3emlulJjoRarP1H6YABZcb4+8t6nKnTeoLiqURK1GgrU06hqPXQVKZKkjSvTOo7kg7DMCY3OqNq6lIkvb3dJwpCqXubr8QSDnIUDI9d5PsubaI0ijRZUp3KXCLpo0kVV1jpjRufC5Os5JIGQBM9T5ZGKqPVzcUnrI1KmEcjoqSW0s6u6MQwzTViApJHlLqny9SLUhQY06f4Gjd1S7LuGUZILPpBJZdiwUeRwIFha8aFG3AAc6alSpTwVQtqHaodyuCFOUPqPmIVbmGn0HDo/We1FqCpXp6VI0sc+LOFXPl39dptbgtLpKzVta9alTU0wlXX1RqGsrUwMDUCAT22O4kPiHLqmoKfUCtUr1regoUsrPRJzrJYlFyUUfmO+T23DAcZq4UCZjiF7lcYGRnJ8zn1mp5l4alK3oVDVqNWuEaoEFNRTpqtVqZzU15JOluy+naYa5Y53gMkzkUcSntAsGO8MQ+mJ0UxAsOGcWKEKTlPT09pepXBO4+0yagTQ8MrZQZ7j+CBruVL/pVxuNLeE/LPaeo0XyJ43bN8vOemcu8S6lFSTuNj9IF6GnC8jGvvBr3AAJgVnNXGhQosc4JGF9zPF61UsSTvufrNRzhxrr1MA+BTgfM53Myle49oF9y5zALajcrhSay0lBZUqIoSprbUjgg5UkDbvKqtz3XWo7Un1GowZjUVaoZlIKuFcEBlPYjcDYbbShvbvPhGw8/ebflXgFG4WzdaNOqlO3vxeMQmFqgVWt+qDuWw1Iqd+235WwGYtebLlFbS4yxqHW1NHqqaq6KhWqwLrqB3wfOWdlxq5VaTaslKQoDKKwaiM4pVARiouDjDZ2x6S/tLC0apaUWo0ATwqhcIFp0zUu716f5ahYjXtrbQWUMwGc7A3t8ESj06CImm/sXqoNDGiWQhj4c6BrCrgM2ksyBsbAM8OZK5XDvk9RK2CqgB6a6U0gDwqBsFHh+UjVuZLgCoeoNVR3qE6VJpu4YM9M4zSYhiMrjy9BNk1jRuLxnqUqQ08Va3YKNK1qRWo5aoDnW2pM6v8x+QEbh/CEuEL1KNuqPTr6Fo26JpcdQUw9ctlamvphUTxEEE53MDyzjd+7rSRzlaSaKYwBpUuzkZHfxMe8z99XBGBiWfFqoB9u/v5ygJgchrUIgRQLsbx1EjQz/PKOqMQEE3lzwldvrKdJc2B0gbwLqlgd5suSLjIYDtq/2nndxf4GFOSZtfh9ceFs9+/wCkDdhZTcz3vTpMc4yMfeW6vMTz1e5wg9zAxt1SJHfOf0lTcUsZ85cUiDt5xq7tP94GQrA5M4lLOM/tmWj2uc5io8MJOF7nsID3BqABLnt27bEnvmS2bJzjIH82jtWjoULjt+p8zBWoO8CVSYY3EreNcUCLnbOMY2zFeX4Ud95l7y41kk/SBHrVyxyY1OkTkBRRRQNPeWmkkjsf0m74LwC3rJTu+iKtOpRFmLSj0+sb7ToZlD+FSEHX1ntkkjAzMoagbv8AYztO+qU0C0qj01SoKyhWKhKoXT1FA7NpAGfTaBpaPKNBFWqumotWw4m+g1EvEp1rVF0PTrKiK5BcbgEAocMc7NV+WKP4ezelW8d9VoUaSl0b8OfyXLVQANQDlQMY05wckzN3vMlyynXcVSNLLgscaXQU2UDyBQBSBsQJUtxSo9NKbOz06evQpOVp9Qhn0jy1EAn2gb255bs6bhmrVemr3NF9qpBq0EJQtW/DgU1JwGULUKbHxA5FpY2pt7rp09SqQhGphUyrorg6gBqBB2OkH1AMw1vzJcmqlRq9VqiKUVi5JVGzqT2Odx5+c1XLt81W4D1GLsdyzHUScY7wN5dXhVdQGceXrMRxOhVqszsh3+X2xPSbS3BXJ85T80XIpKpI7nGfpA8trMVb5x9GL9siWd/w0VcshAOc+WCJ2y4Yy7YzAqk4QzHYZlracG6YyfzH/T/zLW2oYO4xArv3gVN3agjcf3md4lSZO24/aaa6qgTOcRuM5HlAyl/dknE7wLhRua6UVYKWzud8ADJ9zgdo/d2We0r0qPRcMhKMpyGGxH1gbCtyhaMrrQq3HVRGYF6TKjFe4/IP3lHxTgS07anWU1FYkI6VV0eLTklPMrJDfEO8wB1R76FyfLfaU3EeMVa5zXqNUI7ZOw9h2ECHFFFA1dO6+cKrdgDBlGlT0hs/rA7eXOdhG6B2jNacpvAsrer4pueTRmsuPSee0am4npvwrsupXLHsi5+p7QPWKCYUD0EwPxPvdKUx55Y/pieiFdp5F8X7jD0x8mMDMW/GWU4ViO8t+FczMh8fiH6zBi/332kyhxAZGTA9YteNJVGPP57SLf0vNPt5TG2l3nsfaW1txsjwvuPtiBA4neHJB2lVUfeaS66dXt3/AGlDeWZXY/eBCbEm8J5Se9LCkRlfLHfbOZEKCbv4VDFV/wCf4TAylf4QXo/Kobf1UfuZxfg/e+aoPd1/vPeKnb7fvAaB4DX+G1WmcVa9uhHcGoCR7gSIeUEHe8ofTqH9dM2NvwylX4pdU66lwpdlGplGdYG+k/OX55ZtE2/C0T9C36kwPFKVxggwri71HtiQ4oBs86rxuKBKpVvEJ7D8IeK01FWmxC1GKsOw1KBjaeKq28n0OIlSCpKsOxBIxA+qXu1AySAB3JIAHvPn34l8xrc3TGkc01GlT/VjuR8sysveZ69RNNSs7r6Fjg+8oK1TJgAXiLQYoFhw/iZQjJ2mgpXoYZBzMgJIoXGk5Bgad7gjscR+nxM/4wGH6zNrxTPfaPHiGfOBfmnTfdTob0Pb7zZ/DW3KVmz6ffwtPLFvp6F8KeJaq7LqyMDY/wD1A9Xq9oLTtXsfaAxgeWU208buB6q59/yNNLWrknfb5AYmW4qdHHn/AM9In70x/aXle6yfMbe8Dw2KKKAooooCiiigFrgxRQFFFFAUUUUBTuZyKASCb74T3IF6BjGR/vMEGwJq/hjWxf0/n/cQPoFuxjR7QyZHVth7QPMOcDp45RP9VID7q4l29RdstT7f0yq+JHKdS5uUqU3RAKYU6iQchmO2B6GZH/oKr516f+swMjFFFAUUUUBRRRQFFFFAUUUUBRRRQFFFFAUu+SqxW+tyP/Kg+hYTsUD6QJken+UfX9zOxQMvzi5BTAB8LHfPkflMfSeo41KKePnkdvvOx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Posterior urethral valves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Management and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Epidemiology</a:t>
            </a:r>
          </a:p>
          <a:p>
            <a:r>
              <a:rPr lang="en-US" dirty="0" smtClean="0"/>
              <a:t>Occurs in 1 per 5000 live births</a:t>
            </a:r>
          </a:p>
          <a:p>
            <a:r>
              <a:rPr lang="en-US" dirty="0" smtClean="0"/>
              <a:t>Disproportionately higher incidence in African- Americans and in Down Syndrome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9008" y="1598618"/>
            <a:ext cx="6185079" cy="45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urethral valves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81750" y="5489506"/>
            <a:ext cx="4754880" cy="82296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Embryology 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730836" y="1784292"/>
            <a:ext cx="5350914" cy="40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6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621</TotalTime>
  <Words>401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Tw Cen MT</vt:lpstr>
      <vt:lpstr>Tw Cen MT Condensed</vt:lpstr>
      <vt:lpstr>Wingdings 3</vt:lpstr>
      <vt:lpstr>Integral</vt:lpstr>
      <vt:lpstr>Posterior Urethral Valves</vt:lpstr>
      <vt:lpstr>Prenatal history </vt:lpstr>
      <vt:lpstr>Delivery history &amp; Transfer summary</vt:lpstr>
      <vt:lpstr>Admission management</vt:lpstr>
      <vt:lpstr>Differential and diagnostics</vt:lpstr>
      <vt:lpstr>Admission assessment </vt:lpstr>
      <vt:lpstr>Posterior urethral valves</vt:lpstr>
      <vt:lpstr>Posterior urethral valves </vt:lpstr>
      <vt:lpstr>Posterior urethral valves</vt:lpstr>
      <vt:lpstr>Posterior urethral valves</vt:lpstr>
      <vt:lpstr>Current diagnoses </vt:lpstr>
      <vt:lpstr>Posterior urethral valves- treatment</vt:lpstr>
      <vt:lpstr>Posterior urethral valves- alternatives</vt:lpstr>
      <vt:lpstr>Posterior urethral valves- complications</vt:lpstr>
      <vt:lpstr>Family centered care</vt:lpstr>
      <vt:lpstr>References</vt:lpstr>
      <vt:lpstr>That’s all!!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Urethral Valves</dc:title>
  <dc:creator>Sonya McLaughlin</dc:creator>
  <cp:lastModifiedBy>Sonya McLaughlin</cp:lastModifiedBy>
  <cp:revision>18</cp:revision>
  <dcterms:created xsi:type="dcterms:W3CDTF">2013-10-02T17:56:05Z</dcterms:created>
  <dcterms:modified xsi:type="dcterms:W3CDTF">2013-11-13T21:38:42Z</dcterms:modified>
</cp:coreProperties>
</file>