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72" r:id="rId3"/>
    <p:sldId id="274" r:id="rId4"/>
    <p:sldId id="273" r:id="rId5"/>
    <p:sldId id="266" r:id="rId6"/>
    <p:sldId id="289" r:id="rId7"/>
    <p:sldId id="275" r:id="rId8"/>
    <p:sldId id="265" r:id="rId9"/>
    <p:sldId id="279" r:id="rId10"/>
    <p:sldId id="288" r:id="rId11"/>
    <p:sldId id="258" r:id="rId12"/>
    <p:sldId id="270" r:id="rId13"/>
    <p:sldId id="261" r:id="rId14"/>
    <p:sldId id="260" r:id="rId15"/>
    <p:sldId id="280" r:id="rId16"/>
    <p:sldId id="276" r:id="rId17"/>
    <p:sldId id="278" r:id="rId18"/>
    <p:sldId id="268" r:id="rId19"/>
    <p:sldId id="283" r:id="rId20"/>
    <p:sldId id="282" r:id="rId21"/>
    <p:sldId id="284" r:id="rId22"/>
    <p:sldId id="286" r:id="rId23"/>
    <p:sldId id="285" r:id="rId24"/>
    <p:sldId id="287" r:id="rId25"/>
    <p:sldId id="271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31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Sheet1!$L$22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Sheet1!$L$23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Sheet1!$L$24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Sheet1!$L$25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lumMod val="50000"/>
                <a:alpha val="9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Sheet1!$L$26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Sheet1!$L$27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319664"/>
        <c:axId val="1776320208"/>
      </c:barChart>
      <c:catAx>
        <c:axId val="1776319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6320208"/>
        <c:crosses val="autoZero"/>
        <c:auto val="1"/>
        <c:lblAlgn val="ctr"/>
        <c:lblOffset val="100"/>
        <c:noMultiLvlLbl val="0"/>
      </c:catAx>
      <c:valAx>
        <c:axId val="1776320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7631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6802480070859166E-2"/>
          <c:w val="0.96186120070604553"/>
          <c:h val="0.93135619183610396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34411597580439E-3"/>
          <c:y val="3.2580766094385365E-2"/>
          <c:w val="0.96905214724266153"/>
          <c:h val="0.9522148763949014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72DD1E-AAAE-4A3F-AE31-A7DA14AEFA7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D31A89-6B67-44B7-82BF-3CD7377E520E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Sheet1!$J$4:$K$4</c:f>
              <c:numCache>
                <c:formatCode>General</c:formatCode>
                <c:ptCount val="2"/>
                <c:pt idx="0">
                  <c:v>40</c:v>
                </c:pt>
                <c:pt idx="1">
                  <c:v>41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5A99925-D306-45C2-A426-C10D7ABE114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139620-65D3-4332-891D-6ED307DBC0E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Sheet1!$J$5:$K$5</c:f>
              <c:numCache>
                <c:formatCode>General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D728F9C-CCBA-4CCC-930F-BB7D765CBD9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9CB357-E632-49C6-8CA9-0D53A4C1D554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Sheet1!$J$6:$K$6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A4FC17-3B61-4819-8DCD-296409B68D7F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AAE7BA-CA7E-4D0B-AB04-5A7C8B01187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Sheet1!$J$7:$K$7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033CC937-8282-495E-8173-3D4F39DEF3B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Sheet1!$J$8:$K$8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975CFCC-9AE9-4845-829F-60FDF1101A1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201617396371693E-3"/>
                  <c:y val="-3.2580766094385365E-2"/>
                </c:manualLayout>
              </c:layout>
              <c:tx>
                <c:rich>
                  <a:bodyPr/>
                  <a:lstStyle/>
                  <a:p>
                    <a:fld id="{2C592669-7FF7-464E-B11D-3D415D03D5F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000000"/>
                    </a:solidFill>
                    <a:latin typeface="Leelawadee UI" panose="020B0502040204020203" pitchFamily="34" charset="-34"/>
                    <a:ea typeface="+mn-ea"/>
                    <a:cs typeface="Leelawadee UI" panose="020B0502040204020203" pitchFamily="34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Sheet1!$J$9:$K$9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76320752"/>
        <c:axId val="1776321840"/>
      </c:barChart>
      <c:catAx>
        <c:axId val="177632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6321840"/>
        <c:crosses val="autoZero"/>
        <c:auto val="1"/>
        <c:lblAlgn val="ctr"/>
        <c:lblOffset val="100"/>
        <c:noMultiLvlLbl val="0"/>
      </c:catAx>
      <c:valAx>
        <c:axId val="177632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6320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32D51-AC3E-43AE-A6AC-3BB5DD522EB5}" type="doc">
      <dgm:prSet loTypeId="urn:microsoft.com/office/officeart/2005/8/layout/hProcess9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694AA63-509C-4A42-8532-64AC2D503108}">
      <dgm:prSet phldrT="[Text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1,089 Infants  admitted to the NICU</a:t>
          </a:r>
          <a:endParaRPr lang="en-US" sz="2800" dirty="0">
            <a:solidFill>
              <a:schemeClr val="bg2">
                <a:lumMod val="10000"/>
              </a:schemeClr>
            </a:solidFill>
            <a:latin typeface="Leelawadee UI" panose="020B0502040204020203" pitchFamily="34" charset="-34"/>
            <a:cs typeface="Leelawadee UI" panose="020B0502040204020203" pitchFamily="34" charset="-34"/>
          </a:endParaRPr>
        </a:p>
      </dgm:t>
    </dgm:pt>
    <dgm:pt modelId="{5FE6F54A-793F-4D23-AEE4-0B66EFEF7537}" type="parTrans" cxnId="{6B022E57-08DD-45E3-840B-6A1D9FA4CD05}">
      <dgm:prSet/>
      <dgm:spPr/>
      <dgm:t>
        <a:bodyPr/>
        <a:lstStyle/>
        <a:p>
          <a:endParaRPr lang="en-US"/>
        </a:p>
      </dgm:t>
    </dgm:pt>
    <dgm:pt modelId="{31D65F67-FF5D-4DBF-B8F3-42F4954C4217}" type="sibTrans" cxnId="{6B022E57-08DD-45E3-840B-6A1D9FA4CD05}">
      <dgm:prSet/>
      <dgm:spPr/>
      <dgm:t>
        <a:bodyPr/>
        <a:lstStyle/>
        <a:p>
          <a:endParaRPr lang="en-US"/>
        </a:p>
      </dgm:t>
    </dgm:pt>
    <dgm:pt modelId="{9686F1BF-536B-47D1-8382-7914918E4475}">
      <dgm:prSet phldrT="[Text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98    Died within  the study period</a:t>
          </a:r>
          <a:endParaRPr lang="en-US" sz="2800" dirty="0">
            <a:solidFill>
              <a:schemeClr val="bg2">
                <a:lumMod val="10000"/>
              </a:schemeClr>
            </a:solidFill>
            <a:latin typeface="Leelawadee UI" panose="020B0502040204020203" pitchFamily="34" charset="-34"/>
            <a:cs typeface="Leelawadee UI" panose="020B0502040204020203" pitchFamily="34" charset="-34"/>
          </a:endParaRPr>
        </a:p>
      </dgm:t>
    </dgm:pt>
    <dgm:pt modelId="{7974D907-A946-4B07-9B14-E984EF358131}" type="parTrans" cxnId="{278F5898-2FEC-487A-BC63-96F95738EB85}">
      <dgm:prSet/>
      <dgm:spPr/>
      <dgm:t>
        <a:bodyPr/>
        <a:lstStyle/>
        <a:p>
          <a:endParaRPr lang="en-US"/>
        </a:p>
      </dgm:t>
    </dgm:pt>
    <dgm:pt modelId="{DF9CE341-EF0D-47D3-9D51-24517F7DC7E6}" type="sibTrans" cxnId="{278F5898-2FEC-487A-BC63-96F95738EB85}">
      <dgm:prSet/>
      <dgm:spPr/>
      <dgm:t>
        <a:bodyPr/>
        <a:lstStyle/>
        <a:p>
          <a:endParaRPr lang="en-US"/>
        </a:p>
      </dgm:t>
    </dgm:pt>
    <dgm:pt modelId="{BD1D151A-9BF5-4298-9A81-3358E9026F5E}">
      <dgm:prSet phldrT="[Text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11 Excluded (death outside  hospital)</a:t>
          </a:r>
          <a:endParaRPr lang="en-US" sz="2800" dirty="0">
            <a:solidFill>
              <a:schemeClr val="bg2">
                <a:lumMod val="10000"/>
              </a:schemeClr>
            </a:solidFill>
            <a:latin typeface="Leelawadee UI" panose="020B0502040204020203" pitchFamily="34" charset="-34"/>
            <a:cs typeface="Leelawadee UI" panose="020B0502040204020203" pitchFamily="34" charset="-34"/>
          </a:endParaRPr>
        </a:p>
      </dgm:t>
    </dgm:pt>
    <dgm:pt modelId="{BD71555C-B0A7-48F0-BA96-B0A60F95B7DD}" type="parTrans" cxnId="{21E48DC5-14D8-497A-AEE1-2903EC44ABBE}">
      <dgm:prSet/>
      <dgm:spPr/>
      <dgm:t>
        <a:bodyPr/>
        <a:lstStyle/>
        <a:p>
          <a:endParaRPr lang="en-US"/>
        </a:p>
      </dgm:t>
    </dgm:pt>
    <dgm:pt modelId="{560C5953-7705-4BB4-B630-463F6520C5CC}" type="sibTrans" cxnId="{21E48DC5-14D8-497A-AEE1-2903EC44ABBE}">
      <dgm:prSet/>
      <dgm:spPr/>
      <dgm:t>
        <a:bodyPr/>
        <a:lstStyle/>
        <a:p>
          <a:endParaRPr lang="en-US"/>
        </a:p>
      </dgm:t>
    </dgm:pt>
    <dgm:pt modelId="{1AEA4A1B-5A19-404A-B68A-B50FF8638DC4}">
      <dgm:prSet phldrT="[Text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64 Infants included for analysis</a:t>
          </a:r>
          <a:endParaRPr lang="en-US" sz="2800" dirty="0">
            <a:solidFill>
              <a:schemeClr val="bg2">
                <a:lumMod val="10000"/>
              </a:schemeClr>
            </a:solidFill>
            <a:latin typeface="Leelawadee UI" panose="020B0502040204020203" pitchFamily="34" charset="-34"/>
            <a:cs typeface="Leelawadee UI" panose="020B0502040204020203" pitchFamily="34" charset="-34"/>
          </a:endParaRPr>
        </a:p>
      </dgm:t>
    </dgm:pt>
    <dgm:pt modelId="{9EA725A4-0818-4DC3-8903-F98A3F8822BE}" type="parTrans" cxnId="{7101D6EF-33D1-458F-906B-3DCC1A311E89}">
      <dgm:prSet/>
      <dgm:spPr/>
      <dgm:t>
        <a:bodyPr/>
        <a:lstStyle/>
        <a:p>
          <a:endParaRPr lang="en-US"/>
        </a:p>
      </dgm:t>
    </dgm:pt>
    <dgm:pt modelId="{17BFF7DA-457B-49D3-9BD9-89DE9293540C}" type="sibTrans" cxnId="{7101D6EF-33D1-458F-906B-3DCC1A311E89}">
      <dgm:prSet/>
      <dgm:spPr/>
      <dgm:t>
        <a:bodyPr/>
        <a:lstStyle/>
        <a:p>
          <a:endParaRPr lang="en-US"/>
        </a:p>
      </dgm:t>
    </dgm:pt>
    <dgm:pt modelId="{617E7497-8916-4E0A-A295-F388985D2799}">
      <dgm:prSet phldrT="[Text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23 Excluded (length of Stay &lt;24 </a:t>
          </a:r>
          <a:r>
            <a:rPr lang="en-US" sz="2800" dirty="0" err="1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hrs</a:t>
          </a:r>
          <a:r>
            <a: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rPr>
            <a:t>)</a:t>
          </a:r>
          <a:endParaRPr lang="en-US" sz="2800" dirty="0">
            <a:solidFill>
              <a:schemeClr val="bg2">
                <a:lumMod val="10000"/>
              </a:schemeClr>
            </a:solidFill>
            <a:latin typeface="Leelawadee UI" panose="020B0502040204020203" pitchFamily="34" charset="-34"/>
            <a:cs typeface="Leelawadee UI" panose="020B0502040204020203" pitchFamily="34" charset="-34"/>
          </a:endParaRPr>
        </a:p>
      </dgm:t>
    </dgm:pt>
    <dgm:pt modelId="{DFB87D7D-2C07-4695-88A8-70B0B13607C6}" type="parTrans" cxnId="{3726BAD5-AD1A-4AB0-B0D3-B7BC6E634048}">
      <dgm:prSet/>
      <dgm:spPr/>
      <dgm:t>
        <a:bodyPr/>
        <a:lstStyle/>
        <a:p>
          <a:endParaRPr lang="en-US"/>
        </a:p>
      </dgm:t>
    </dgm:pt>
    <dgm:pt modelId="{09A8DA4E-878E-49CF-85B2-F258AFA2CD7F}" type="sibTrans" cxnId="{3726BAD5-AD1A-4AB0-B0D3-B7BC6E634048}">
      <dgm:prSet/>
      <dgm:spPr/>
      <dgm:t>
        <a:bodyPr/>
        <a:lstStyle/>
        <a:p>
          <a:endParaRPr lang="en-US"/>
        </a:p>
      </dgm:t>
    </dgm:pt>
    <dgm:pt modelId="{A8BB762E-36C0-4243-A6F8-80C4A200BB31}" type="pres">
      <dgm:prSet presAssocID="{69F32D51-AC3E-43AE-A6AC-3BB5DD522E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FAFF1-75E8-4422-AE98-C785EB49D673}" type="pres">
      <dgm:prSet presAssocID="{69F32D51-AC3E-43AE-A6AC-3BB5DD522EB5}" presName="arrow" presStyleLbl="bgShp" presStyleIdx="0" presStyleCnt="1"/>
      <dgm:spPr>
        <a:solidFill>
          <a:schemeClr val="accent1">
            <a:lumMod val="40000"/>
            <a:lumOff val="60000"/>
            <a:alpha val="70000"/>
          </a:schemeClr>
        </a:solidFill>
      </dgm:spPr>
      <dgm:t>
        <a:bodyPr/>
        <a:lstStyle/>
        <a:p>
          <a:endParaRPr lang="en-US"/>
        </a:p>
      </dgm:t>
    </dgm:pt>
    <dgm:pt modelId="{8321467C-84E9-40D9-851A-A9C825833F6A}" type="pres">
      <dgm:prSet presAssocID="{69F32D51-AC3E-43AE-A6AC-3BB5DD522EB5}" presName="linearProcess" presStyleCnt="0"/>
      <dgm:spPr/>
    </dgm:pt>
    <dgm:pt modelId="{B10FC57E-596F-4C87-A909-AAF544D0DAFD}" type="pres">
      <dgm:prSet presAssocID="{7694AA63-509C-4A42-8532-64AC2D50310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E9597-E514-43D1-B6FF-4644B5B87486}" type="pres">
      <dgm:prSet presAssocID="{31D65F67-FF5D-4DBF-B8F3-42F4954C4217}" presName="sibTrans" presStyleCnt="0"/>
      <dgm:spPr/>
    </dgm:pt>
    <dgm:pt modelId="{264EFAF6-2C10-4292-A81E-AD8C02C2E556}" type="pres">
      <dgm:prSet presAssocID="{9686F1BF-536B-47D1-8382-7914918E4475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54A78-6760-4B98-8249-31507309C8CD}" type="pres">
      <dgm:prSet presAssocID="{DF9CE341-EF0D-47D3-9D51-24517F7DC7E6}" presName="sibTrans" presStyleCnt="0"/>
      <dgm:spPr/>
    </dgm:pt>
    <dgm:pt modelId="{480B9C96-9447-4D67-B543-BB581E3A2551}" type="pres">
      <dgm:prSet presAssocID="{617E7497-8916-4E0A-A295-F388985D279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7A228-DC93-462C-8135-DFE186B17528}" type="pres">
      <dgm:prSet presAssocID="{09A8DA4E-878E-49CF-85B2-F258AFA2CD7F}" presName="sibTrans" presStyleCnt="0"/>
      <dgm:spPr/>
    </dgm:pt>
    <dgm:pt modelId="{A1CD5567-CD8F-4BF7-B31C-B7C077291EC9}" type="pres">
      <dgm:prSet presAssocID="{BD1D151A-9BF5-4298-9A81-3358E9026F5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B7283-2450-43C1-9FE6-78442073DDD1}" type="pres">
      <dgm:prSet presAssocID="{560C5953-7705-4BB4-B630-463F6520C5CC}" presName="sibTrans" presStyleCnt="0"/>
      <dgm:spPr/>
    </dgm:pt>
    <dgm:pt modelId="{15ED7DD5-329A-4F8C-B43F-888974C2D4C6}" type="pres">
      <dgm:prSet presAssocID="{1AEA4A1B-5A19-404A-B68A-B50FF8638DC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46CB3-90AF-49E0-9CCD-8125E229F0FE}" type="presOf" srcId="{BD1D151A-9BF5-4298-9A81-3358E9026F5E}" destId="{A1CD5567-CD8F-4BF7-B31C-B7C077291EC9}" srcOrd="0" destOrd="0" presId="urn:microsoft.com/office/officeart/2005/8/layout/hProcess9"/>
    <dgm:cxn modelId="{21E48DC5-14D8-497A-AEE1-2903EC44ABBE}" srcId="{69F32D51-AC3E-43AE-A6AC-3BB5DD522EB5}" destId="{BD1D151A-9BF5-4298-9A81-3358E9026F5E}" srcOrd="3" destOrd="0" parTransId="{BD71555C-B0A7-48F0-BA96-B0A60F95B7DD}" sibTransId="{560C5953-7705-4BB4-B630-463F6520C5CC}"/>
    <dgm:cxn modelId="{6B022E57-08DD-45E3-840B-6A1D9FA4CD05}" srcId="{69F32D51-AC3E-43AE-A6AC-3BB5DD522EB5}" destId="{7694AA63-509C-4A42-8532-64AC2D503108}" srcOrd="0" destOrd="0" parTransId="{5FE6F54A-793F-4D23-AEE4-0B66EFEF7537}" sibTransId="{31D65F67-FF5D-4DBF-B8F3-42F4954C4217}"/>
    <dgm:cxn modelId="{278F5898-2FEC-487A-BC63-96F95738EB85}" srcId="{69F32D51-AC3E-43AE-A6AC-3BB5DD522EB5}" destId="{9686F1BF-536B-47D1-8382-7914918E4475}" srcOrd="1" destOrd="0" parTransId="{7974D907-A946-4B07-9B14-E984EF358131}" sibTransId="{DF9CE341-EF0D-47D3-9D51-24517F7DC7E6}"/>
    <dgm:cxn modelId="{A1CD23AC-DAAC-4764-8A2C-26D5824A64CE}" type="presOf" srcId="{617E7497-8916-4E0A-A295-F388985D2799}" destId="{480B9C96-9447-4D67-B543-BB581E3A2551}" srcOrd="0" destOrd="0" presId="urn:microsoft.com/office/officeart/2005/8/layout/hProcess9"/>
    <dgm:cxn modelId="{08402750-067B-4BC7-84B4-5EC58D909CA1}" type="presOf" srcId="{9686F1BF-536B-47D1-8382-7914918E4475}" destId="{264EFAF6-2C10-4292-A81E-AD8C02C2E556}" srcOrd="0" destOrd="0" presId="urn:microsoft.com/office/officeart/2005/8/layout/hProcess9"/>
    <dgm:cxn modelId="{3726BAD5-AD1A-4AB0-B0D3-B7BC6E634048}" srcId="{69F32D51-AC3E-43AE-A6AC-3BB5DD522EB5}" destId="{617E7497-8916-4E0A-A295-F388985D2799}" srcOrd="2" destOrd="0" parTransId="{DFB87D7D-2C07-4695-88A8-70B0B13607C6}" sibTransId="{09A8DA4E-878E-49CF-85B2-F258AFA2CD7F}"/>
    <dgm:cxn modelId="{36873570-46CF-4DBC-95AB-2A320CC897F5}" type="presOf" srcId="{7694AA63-509C-4A42-8532-64AC2D503108}" destId="{B10FC57E-596F-4C87-A909-AAF544D0DAFD}" srcOrd="0" destOrd="0" presId="urn:microsoft.com/office/officeart/2005/8/layout/hProcess9"/>
    <dgm:cxn modelId="{7101D6EF-33D1-458F-906B-3DCC1A311E89}" srcId="{69F32D51-AC3E-43AE-A6AC-3BB5DD522EB5}" destId="{1AEA4A1B-5A19-404A-B68A-B50FF8638DC4}" srcOrd="4" destOrd="0" parTransId="{9EA725A4-0818-4DC3-8903-F98A3F8822BE}" sibTransId="{17BFF7DA-457B-49D3-9BD9-89DE9293540C}"/>
    <dgm:cxn modelId="{54EB8243-DDEC-47E6-8354-CF4EF2AE8C6A}" type="presOf" srcId="{1AEA4A1B-5A19-404A-B68A-B50FF8638DC4}" destId="{15ED7DD5-329A-4F8C-B43F-888974C2D4C6}" srcOrd="0" destOrd="0" presId="urn:microsoft.com/office/officeart/2005/8/layout/hProcess9"/>
    <dgm:cxn modelId="{9A89223C-E436-4C26-BBF8-01E7551F4486}" type="presOf" srcId="{69F32D51-AC3E-43AE-A6AC-3BB5DD522EB5}" destId="{A8BB762E-36C0-4243-A6F8-80C4A200BB31}" srcOrd="0" destOrd="0" presId="urn:microsoft.com/office/officeart/2005/8/layout/hProcess9"/>
    <dgm:cxn modelId="{5EEE821D-3058-4F0E-B8FF-3F949938AB40}" type="presParOf" srcId="{A8BB762E-36C0-4243-A6F8-80C4A200BB31}" destId="{8CFFAFF1-75E8-4422-AE98-C785EB49D673}" srcOrd="0" destOrd="0" presId="urn:microsoft.com/office/officeart/2005/8/layout/hProcess9"/>
    <dgm:cxn modelId="{1E4EA7DF-CFF4-4A1E-B190-FE9DD135282B}" type="presParOf" srcId="{A8BB762E-36C0-4243-A6F8-80C4A200BB31}" destId="{8321467C-84E9-40D9-851A-A9C825833F6A}" srcOrd="1" destOrd="0" presId="urn:microsoft.com/office/officeart/2005/8/layout/hProcess9"/>
    <dgm:cxn modelId="{AF52C059-5DA3-476C-9831-36E9EE63EB10}" type="presParOf" srcId="{8321467C-84E9-40D9-851A-A9C825833F6A}" destId="{B10FC57E-596F-4C87-A909-AAF544D0DAFD}" srcOrd="0" destOrd="0" presId="urn:microsoft.com/office/officeart/2005/8/layout/hProcess9"/>
    <dgm:cxn modelId="{CE30293C-E298-4F9A-97AA-383F4D6F6DCE}" type="presParOf" srcId="{8321467C-84E9-40D9-851A-A9C825833F6A}" destId="{A7EE9597-E514-43D1-B6FF-4644B5B87486}" srcOrd="1" destOrd="0" presId="urn:microsoft.com/office/officeart/2005/8/layout/hProcess9"/>
    <dgm:cxn modelId="{6646B12F-FFBC-4606-835D-302AF2D12B67}" type="presParOf" srcId="{8321467C-84E9-40D9-851A-A9C825833F6A}" destId="{264EFAF6-2C10-4292-A81E-AD8C02C2E556}" srcOrd="2" destOrd="0" presId="urn:microsoft.com/office/officeart/2005/8/layout/hProcess9"/>
    <dgm:cxn modelId="{31C984EB-CA53-41C0-9B3D-62E41E065BD5}" type="presParOf" srcId="{8321467C-84E9-40D9-851A-A9C825833F6A}" destId="{34354A78-6760-4B98-8249-31507309C8CD}" srcOrd="3" destOrd="0" presId="urn:microsoft.com/office/officeart/2005/8/layout/hProcess9"/>
    <dgm:cxn modelId="{9EEF7835-BF23-471F-8AD8-835220CDB0A0}" type="presParOf" srcId="{8321467C-84E9-40D9-851A-A9C825833F6A}" destId="{480B9C96-9447-4D67-B543-BB581E3A2551}" srcOrd="4" destOrd="0" presId="urn:microsoft.com/office/officeart/2005/8/layout/hProcess9"/>
    <dgm:cxn modelId="{456ABE6A-4F1A-4738-91F2-7806AF78B2D2}" type="presParOf" srcId="{8321467C-84E9-40D9-851A-A9C825833F6A}" destId="{00E7A228-DC93-462C-8135-DFE186B17528}" srcOrd="5" destOrd="0" presId="urn:microsoft.com/office/officeart/2005/8/layout/hProcess9"/>
    <dgm:cxn modelId="{9D08D3D9-6D96-41D6-9A8A-4F72CCD504D7}" type="presParOf" srcId="{8321467C-84E9-40D9-851A-A9C825833F6A}" destId="{A1CD5567-CD8F-4BF7-B31C-B7C077291EC9}" srcOrd="6" destOrd="0" presId="urn:microsoft.com/office/officeart/2005/8/layout/hProcess9"/>
    <dgm:cxn modelId="{9226CD63-B0BE-4DD1-A520-9BE3C919E3E8}" type="presParOf" srcId="{8321467C-84E9-40D9-851A-A9C825833F6A}" destId="{AF2B7283-2450-43C1-9FE6-78442073DDD1}" srcOrd="7" destOrd="0" presId="urn:microsoft.com/office/officeart/2005/8/layout/hProcess9"/>
    <dgm:cxn modelId="{844661F7-F443-4368-A393-55FBA579F59B}" type="presParOf" srcId="{8321467C-84E9-40D9-851A-A9C825833F6A}" destId="{15ED7DD5-329A-4F8C-B43F-888974C2D4C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12/4/2017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12/4/2017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12/4/2017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np.org/Content/publications.html" TargetMode="External"/><Relationship Id="rId2" Type="http://schemas.openxmlformats.org/officeDocument/2006/relationships/hyperlink" Target="http://www.who.int/cancer/palliative/definition/en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130" y="1870886"/>
            <a:ext cx="11191740" cy="15802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Use of Palliative Care Services in Infants in a Metropolitan Hospital</a:t>
            </a:r>
            <a:endParaRPr lang="en-US" sz="54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521" y="3713060"/>
            <a:ext cx="9601200" cy="66841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S</a:t>
            </a:r>
            <a:r>
              <a:rPr lang="en-US" cap="small" dirty="0" smtClean="0">
                <a:solidFill>
                  <a:schemeClr val="bg2">
                    <a:lumMod val="10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onya “Nikki” McLaughlin, MSN, CCRN, NNP-BC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Setting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25" y="2200967"/>
            <a:ext cx="3757256" cy="3124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2824" y="2163701"/>
            <a:ext cx="3789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500-600 infants admitted annually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Referral Hospital for the Southeast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Advanced Medical Treatments and Care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6032" y="2082099"/>
            <a:ext cx="3325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Constructed in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Interdisciplinary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Invited in through consultations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05457"/>
            <a:ext cx="3583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CHOA Neonatal ICU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5758" y="1605457"/>
            <a:ext cx="3217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CHOA PACT Team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 title="SmartArt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Sampling</a:t>
            </a:r>
          </a:p>
        </p:txBody>
      </p:sp>
      <p:graphicFrame>
        <p:nvGraphicFramePr>
          <p:cNvPr id="6" name="Content Placeholder 5" descr="Upward Arrow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89248"/>
              </p:ext>
            </p:extLst>
          </p:nvPr>
        </p:nvGraphicFramePr>
        <p:xfrm>
          <a:off x="770022" y="914400"/>
          <a:ext cx="10764252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Related image"/>
          <p:cNvPicPr/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Study Variables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52886"/>
              </p:ext>
            </p:extLst>
          </p:nvPr>
        </p:nvGraphicFramePr>
        <p:xfrm>
          <a:off x="3004663" y="1478871"/>
          <a:ext cx="6112042" cy="43624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80771"/>
                <a:gridCol w="2175249"/>
                <a:gridCol w="763198"/>
                <a:gridCol w="764813"/>
                <a:gridCol w="1528011"/>
              </a:tblGrid>
              <a:tr h="40360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General Characteristics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03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PACT Utilization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0360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Timing of Consultation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60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Requesting Provider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60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Reasoning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036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Variables of </a:t>
                      </a:r>
                      <a:r>
                        <a:rPr lang="en-US" sz="2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End-of-Life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0360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Do Not Resuscitate </a:t>
                      </a:r>
                      <a:r>
                        <a:rPr lang="en-US" sz="2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Order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37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Withdrawal of Life </a:t>
                      </a:r>
                      <a:r>
                        <a:rPr lang="en-US" sz="2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Support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67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Cardiopulmonary </a:t>
                      </a:r>
                      <a:r>
                        <a:rPr lang="en-US" sz="2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Resuscitation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67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Invasive</a:t>
                      </a:r>
                      <a:r>
                        <a:rPr lang="en-US" sz="2800" b="0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Procedures</a:t>
                      </a:r>
                      <a:endParaRPr lang="en-US" sz="2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94611" y="1680349"/>
            <a:ext cx="1796716" cy="16042"/>
          </a:xfrm>
          <a:prstGeom prst="straightConnector1">
            <a:avLst/>
          </a:prstGeom>
          <a:ln w="25400">
            <a:solidFill>
              <a:schemeClr val="accent5">
                <a:lumMod val="50000"/>
                <a:alpha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4611" y="2153591"/>
            <a:ext cx="1796716" cy="16042"/>
          </a:xfrm>
          <a:prstGeom prst="straightConnector1">
            <a:avLst/>
          </a:prstGeom>
          <a:ln w="25400">
            <a:solidFill>
              <a:schemeClr val="accent5">
                <a:lumMod val="50000"/>
                <a:alpha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4611" y="3862076"/>
            <a:ext cx="1796716" cy="16042"/>
          </a:xfrm>
          <a:prstGeom prst="straightConnector1">
            <a:avLst/>
          </a:prstGeom>
          <a:ln w="25400">
            <a:solidFill>
              <a:schemeClr val="accent5">
                <a:lumMod val="50000"/>
                <a:alpha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6525" y="2685652"/>
            <a:ext cx="5676780" cy="641815"/>
          </a:xfrm>
          <a:prstGeom prst="rect">
            <a:avLst/>
          </a:prstGeom>
          <a:solidFill>
            <a:schemeClr val="accent2">
              <a:lumMod val="75000"/>
              <a:alpha val="6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833" t="12468" r="35595" b="28878"/>
          <a:stretch/>
        </p:blipFill>
        <p:spPr>
          <a:xfrm>
            <a:off x="7363324" y="914400"/>
            <a:ext cx="3783849" cy="4570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86862" y="5777766"/>
            <a:ext cx="1183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Teno</a:t>
            </a:r>
            <a:r>
              <a:rPr lang="en-US" sz="1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en-US" sz="1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(1999)</a:t>
            </a:r>
            <a:r>
              <a:rPr lang="en-US" sz="1200" baseline="400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[2]</a:t>
            </a:r>
            <a:endParaRPr lang="en-US" sz="1200" baseline="40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 Data Collection &amp; Analysis</a:t>
            </a:r>
          </a:p>
        </p:txBody>
      </p:sp>
      <p:sp>
        <p:nvSpPr>
          <p:cNvPr id="15" name="12-Point Star 14"/>
          <p:cNvSpPr/>
          <p:nvPr/>
        </p:nvSpPr>
        <p:spPr>
          <a:xfrm rot="20975881">
            <a:off x="2400127" y="3609238"/>
            <a:ext cx="2684285" cy="2667406"/>
          </a:xfrm>
          <a:prstGeom prst="star12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9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accent6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SPSS </a:t>
            </a:r>
            <a:r>
              <a:rPr lang="en-US" sz="2100" dirty="0">
                <a:solidFill>
                  <a:schemeClr val="accent6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version 24.0 for Windows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5260" y="2709814"/>
            <a:ext cx="4919311" cy="622404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End </a:t>
            </a:r>
            <a:r>
              <a:rPr lang="en-US" sz="2800" cap="none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of Life Chart Review Form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6525" y="1702934"/>
            <a:ext cx="5676780" cy="641815"/>
          </a:xfrm>
          <a:prstGeom prst="rect">
            <a:avLst/>
          </a:prstGeom>
          <a:solidFill>
            <a:schemeClr val="accent2">
              <a:lumMod val="75000"/>
              <a:alpha val="6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/>
          <p:cNvSpPr>
            <a:spLocks noGrp="1"/>
          </p:cNvSpPr>
          <p:nvPr>
            <p:ph type="body" idx="1"/>
          </p:nvPr>
        </p:nvSpPr>
        <p:spPr>
          <a:xfrm>
            <a:off x="892462" y="1718447"/>
            <a:ext cx="5821159" cy="690455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Electronic Medical Records via EPIC</a:t>
            </a:r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262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55959"/>
              </p:ext>
            </p:extLst>
          </p:nvPr>
        </p:nvGraphicFramePr>
        <p:xfrm>
          <a:off x="2150258" y="1945885"/>
          <a:ext cx="5579908" cy="451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45184" y="3047492"/>
            <a:ext cx="579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Birth Trauma/HIE 11%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Population Characteristics </a:t>
            </a:r>
            <a:r>
              <a:rPr lang="en-US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(N=64)</a:t>
            </a:r>
            <a:endParaRPr lang="en-US" sz="28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41120" y="1363629"/>
            <a:ext cx="5289905" cy="800625"/>
          </a:xfrm>
        </p:spPr>
        <p:txBody>
          <a:bodyPr>
            <a:normAutofit/>
          </a:bodyPr>
          <a:lstStyle/>
          <a:p>
            <a:r>
              <a:rPr lang="en-US" sz="3000" b="1" cap="none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Cause of Death</a:t>
            </a:r>
            <a:endParaRPr lang="en-US" sz="3000" b="1" cap="none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8980004"/>
              </p:ext>
            </p:extLst>
          </p:nvPr>
        </p:nvGraphicFramePr>
        <p:xfrm>
          <a:off x="938625" y="2340857"/>
          <a:ext cx="5148596" cy="378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31025" y="1406739"/>
            <a:ext cx="5382929" cy="758952"/>
          </a:xfrm>
        </p:spPr>
        <p:txBody>
          <a:bodyPr>
            <a:noAutofit/>
          </a:bodyPr>
          <a:lstStyle/>
          <a:p>
            <a:r>
              <a:rPr lang="en-US" sz="3000" b="1" cap="none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Mean Ages &amp; Length of Stay</a:t>
            </a:r>
            <a:endParaRPr lang="en-US" sz="3000" b="1" cap="none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096" y="2240255"/>
            <a:ext cx="28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Sepsis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9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%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38920" y="2600933"/>
            <a:ext cx="598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Genetic Anomalies 9%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9706" y="1855924"/>
            <a:ext cx="267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Other 5%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15" name="Picture 14" descr="Related image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6571147" y="2472374"/>
            <a:ext cx="5538505" cy="2618934"/>
            <a:chOff x="6571147" y="2472374"/>
            <a:chExt cx="5538505" cy="2618934"/>
          </a:xfrm>
        </p:grpSpPr>
        <p:sp>
          <p:nvSpPr>
            <p:cNvPr id="16" name="Left-Right Arrow 15"/>
            <p:cNvSpPr/>
            <p:nvPr/>
          </p:nvSpPr>
          <p:spPr>
            <a:xfrm>
              <a:off x="7377300" y="2472374"/>
              <a:ext cx="3934636" cy="2618934"/>
            </a:xfrm>
            <a:prstGeom prst="leftRightArrow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1147" y="3095059"/>
              <a:ext cx="55385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spc="100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Age at Admission M=16.2</a:t>
              </a:r>
              <a:endParaRPr lang="en-US" sz="2500" spc="1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9829" y="3965458"/>
              <a:ext cx="530114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500" spc="10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defRPr>
              </a:lvl1pPr>
            </a:lstStyle>
            <a:p>
              <a:r>
                <a:rPr lang="en-US" dirty="0"/>
                <a:t>Length of Stay </a:t>
              </a:r>
              <a:r>
                <a:rPr lang="en-US" dirty="0" smtClean="0"/>
                <a:t>M=61.1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08087" y="3528610"/>
              <a:ext cx="526462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500" spc="10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defRPr>
              </a:lvl1pPr>
            </a:lstStyle>
            <a:p>
              <a:r>
                <a:rPr lang="en-US" dirty="0"/>
                <a:t>Age at Death </a:t>
              </a:r>
              <a:r>
                <a:rPr lang="en-US" dirty="0" smtClean="0"/>
                <a:t>M=109.5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58832" y="3539125"/>
            <a:ext cx="639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Complications of Prematurity</a:t>
            </a:r>
          </a:p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25%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56950" y="4630897"/>
            <a:ext cx="7604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06966C-3EA4-4A53-9B7C-3DEC9B5C8094}" type="CATEGORYNAME">
              <a:rPr lang="en-US" sz="280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pPr algn="ctr"/>
              <a:t>Lethal Congenital Disease/Defect</a:t>
            </a:fld>
            <a:endParaRPr lang="en-US" sz="2800" dirty="0" smtClean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28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41%</a:t>
            </a:r>
            <a:endParaRPr lang="en-US" sz="28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30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1459563" y="3404946"/>
            <a:ext cx="685800" cy="685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244672"/>
            <a:ext cx="2781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Timing of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Consultation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0040"/>
            <a:ext cx="9860507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Use of Palliative Care Services </a:t>
            </a:r>
            <a:r>
              <a:rPr lang="en-US" sz="2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(n=20)</a:t>
            </a:r>
            <a:endParaRPr lang="en-US" sz="28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59563" y="1808972"/>
            <a:ext cx="6858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8634" y="1459375"/>
            <a:ext cx="4267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Physician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Nurse Practitioner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Physician Assistant 15%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8634" y="4599083"/>
            <a:ext cx="5939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Goals of Care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Care Coordination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Symptom Management 30%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38634" y="3244673"/>
            <a:ext cx="769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Age at Time of Consult 91.1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Time from Consult until Death 42.9 days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1649439"/>
            <a:ext cx="2781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Responsible Provider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59563" y="4948680"/>
            <a:ext cx="685800" cy="685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402" y="4839905"/>
            <a:ext cx="2781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Reason for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Consultation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61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140746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Infant &amp; Maternal Characteristics</a:t>
            </a:r>
            <a:endParaRPr lang="en-US" sz="4800" dirty="0">
              <a:solidFill>
                <a:schemeClr val="tx1"/>
              </a:solidFill>
              <a:latin typeface="Bodoni MT" panose="02070603080606020203" pitchFamily="18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6516503"/>
              </p:ext>
            </p:extLst>
          </p:nvPr>
        </p:nvGraphicFramePr>
        <p:xfrm>
          <a:off x="1143000" y="1463720"/>
          <a:ext cx="9091698" cy="39966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74289"/>
                <a:gridCol w="2169995"/>
                <a:gridCol w="2347414"/>
              </a:tblGrid>
              <a:tr h="122538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Infants w/ PC Consult</a:t>
                      </a:r>
                    </a:p>
                    <a:p>
                      <a:pPr algn="ctr"/>
                      <a:r>
                        <a:rPr lang="en-US" sz="2800" b="1" cap="non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(n=20)</a:t>
                      </a:r>
                    </a:p>
                  </a:txBody>
                  <a:tcPr marL="52810" marR="5281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Infants w/o PC Consult</a:t>
                      </a:r>
                    </a:p>
                    <a:p>
                      <a:pPr algn="ctr"/>
                      <a:r>
                        <a:rPr lang="en-US" sz="2800" b="1" cap="non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(n= 44)</a:t>
                      </a:r>
                    </a:p>
                  </a:txBody>
                  <a:tcPr marL="52810" marR="52810" marT="0" marB="0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32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Leelawadee UI" panose="020B0502040204020203" pitchFamily="34" charset="-34"/>
                          <a:ea typeface="Times New Roman" panose="02020603050405020304" pitchFamily="18" charset="0"/>
                          <a:cs typeface="Leelawadee UI" panose="020B0502040204020203" pitchFamily="34" charset="-34"/>
                        </a:rPr>
                        <a:t>M (SD)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Leelawadee UI" panose="020B0502040204020203" pitchFamily="34" charset="-34"/>
                          <a:ea typeface="Times New Roman" panose="02020603050405020304" pitchFamily="18" charset="0"/>
                          <a:cs typeface="Leelawadee UI" panose="020B0502040204020203" pitchFamily="34" charset="-34"/>
                        </a:rPr>
                        <a:t>M (SD)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</a:tr>
              <a:tr h="4532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Gestation (weeks)</a:t>
                      </a:r>
                      <a:endParaRPr lang="en-US" sz="2800" b="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35.3 (3.5)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33.7 (5.7)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</a:tr>
              <a:tr h="4084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Mother’s Age (years)</a:t>
                      </a:r>
                      <a:endParaRPr lang="en-US" sz="2800" b="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26.8 (7.0)</a:t>
                      </a:r>
                      <a:endParaRPr lang="en-US" sz="280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27.7 (7.0)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</a:tr>
              <a:tr h="41712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Age at ICU Admission (days)</a:t>
                      </a:r>
                      <a:endParaRPr lang="en-US" sz="2800" b="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16.0 (34.4)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16.3 (26.8)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</a:tr>
              <a:tr h="45659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Length of Stay (days)</a:t>
                      </a:r>
                      <a:endParaRPr lang="en-US" sz="2800" b="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88.2 (77.5)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48.8 (73.2)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</a:tr>
              <a:tr h="5000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Age at Death (days)</a:t>
                      </a:r>
                      <a:endParaRPr lang="en-US" sz="2800" b="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132.0 (113.7)</a:t>
                      </a:r>
                      <a:endParaRPr lang="en-US" sz="280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99.2 (162.2)</a:t>
                      </a:r>
                      <a:endParaRPr lang="en-US" sz="2800" dirty="0">
                        <a:effectLst/>
                        <a:latin typeface="Leelawadee UI" panose="020B0502040204020203" pitchFamily="34" charset="-34"/>
                        <a:ea typeface="Times New Roman" panose="02020603050405020304" pitchFamily="18" charset="0"/>
                        <a:cs typeface="Leelawadee UI" panose="020B0502040204020203" pitchFamily="34" charset="-34"/>
                      </a:endParaRPr>
                    </a:p>
                  </a:txBody>
                  <a:tcPr marL="52810" marR="528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57200" y="320040"/>
            <a:ext cx="1052354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b="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Cause </a:t>
            </a:r>
            <a:r>
              <a:rPr lang="en-US" dirty="0"/>
              <a:t>of Death</a:t>
            </a:r>
          </a:p>
        </p:txBody>
      </p:sp>
      <p:pic>
        <p:nvPicPr>
          <p:cNvPr id="32" name="Picture 31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/>
          <p:cNvGrpSpPr/>
          <p:nvPr/>
        </p:nvGrpSpPr>
        <p:grpSpPr>
          <a:xfrm>
            <a:off x="-411051" y="1291244"/>
            <a:ext cx="12432351" cy="4352062"/>
            <a:chOff x="532849" y="1827637"/>
            <a:chExt cx="10176541" cy="3388755"/>
          </a:xfrm>
        </p:grpSpPr>
        <p:grpSp>
          <p:nvGrpSpPr>
            <p:cNvPr id="36" name="Group 35"/>
            <p:cNvGrpSpPr/>
            <p:nvPr/>
          </p:nvGrpSpPr>
          <p:grpSpPr>
            <a:xfrm>
              <a:off x="4257455" y="1827637"/>
              <a:ext cx="2915302" cy="3388755"/>
              <a:chOff x="4490985" y="1626991"/>
              <a:chExt cx="3784065" cy="297707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490985" y="1626991"/>
                <a:ext cx="3784065" cy="2133185"/>
                <a:chOff x="3499613" y="2489734"/>
                <a:chExt cx="4393348" cy="1002567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856964" y="2599317"/>
                  <a:ext cx="1749145" cy="168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solidFill>
                        <a:schemeClr val="bg2">
                          <a:lumMod val="10000"/>
                        </a:schemeClr>
                      </a:solidFill>
                      <a:latin typeface="Leelawadee UI" panose="020B0502040204020203" pitchFamily="34" charset="-34"/>
                      <a:cs typeface="Leelawadee UI" panose="020B0502040204020203" pitchFamily="34" charset="-34"/>
                    </a:rPr>
                    <a:t>Sepsis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15344" y="2917873"/>
                  <a:ext cx="3878613" cy="168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Leelawadee UI" panose="020B0502040204020203" pitchFamily="34" charset="-34"/>
                      <a:cs typeface="Leelawadee UI" panose="020B0502040204020203" pitchFamily="34" charset="-34"/>
                    </a:rPr>
                    <a:t>Birth Trauma/HIE</a:t>
                  </a:r>
                  <a:endParaRPr lang="en-US" sz="2700" dirty="0">
                    <a:ln w="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Leelawadee UI" panose="020B0502040204020203" pitchFamily="34" charset="-34"/>
                    <a:cs typeface="Leelawadee UI" panose="020B0502040204020203" pitchFamily="34" charset="-34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593003" y="2738121"/>
                  <a:ext cx="4299958" cy="168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Leelawadee UI" panose="020B0502040204020203" pitchFamily="34" charset="-34"/>
                      <a:cs typeface="Leelawadee UI" panose="020B0502040204020203" pitchFamily="34" charset="-34"/>
                    </a:rPr>
                    <a:t>Genetics</a:t>
                  </a:r>
                  <a:endParaRPr lang="en-US" sz="2700" dirty="0">
                    <a:ln w="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Leelawadee UI" panose="020B0502040204020203" pitchFamily="34" charset="-34"/>
                    <a:cs typeface="Leelawadee UI" panose="020B0502040204020203" pitchFamily="34" charset="-34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763588" y="2489734"/>
                  <a:ext cx="1788100" cy="168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Leelawadee UI" panose="020B0502040204020203" pitchFamily="34" charset="-34"/>
                      <a:cs typeface="Leelawadee UI" panose="020B0502040204020203" pitchFamily="34" charset="-34"/>
                    </a:rPr>
                    <a:t>Other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499613" y="3185557"/>
                  <a:ext cx="4110073" cy="306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dirty="0" smtClean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Leelawadee UI" panose="020B0502040204020203" pitchFamily="34" charset="-34"/>
                      <a:cs typeface="Leelawadee UI" panose="020B0502040204020203" pitchFamily="34" charset="-34"/>
                    </a:rPr>
                    <a:t>Complications of </a:t>
                  </a:r>
                </a:p>
                <a:p>
                  <a:pPr algn="ctr"/>
                  <a:r>
                    <a:rPr lang="en-US" sz="2700" dirty="0" smtClean="0">
                      <a:ln w="0"/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Leelawadee UI" panose="020B0502040204020203" pitchFamily="34" charset="-34"/>
                      <a:cs typeface="Leelawadee UI" panose="020B0502040204020203" pitchFamily="34" charset="-34"/>
                    </a:rPr>
                    <a:t>Prematurity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4718837" y="3951397"/>
                <a:ext cx="3110279" cy="65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smtClean="0">
                    <a:ln w="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Leelawadee UI" panose="020B0502040204020203" pitchFamily="34" charset="-34"/>
                    <a:cs typeface="Leelawadee UI" panose="020B0502040204020203" pitchFamily="34" charset="-34"/>
                  </a:rPr>
                  <a:t>Lethal Congenital</a:t>
                </a:r>
              </a:p>
              <a:p>
                <a:pPr algn="ctr"/>
                <a:r>
                  <a:rPr lang="en-US" sz="2700" dirty="0" smtClean="0">
                    <a:ln w="0"/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Leelawadee UI" panose="020B0502040204020203" pitchFamily="34" charset="-34"/>
                    <a:cs typeface="Leelawadee UI" panose="020B0502040204020203" pitchFamily="34" charset="-34"/>
                  </a:rPr>
                  <a:t>Disease/Defect</a:t>
                </a:r>
                <a:endParaRPr lang="en-US" sz="2700" dirty="0">
                  <a:ln w="0"/>
                  <a:solidFill>
                    <a:schemeClr val="bg2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elawadee UI" panose="020B0502040204020203" pitchFamily="34" charset="-34"/>
                  <a:cs typeface="Leelawadee UI" panose="020B0502040204020203" pitchFamily="34" charset="-34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986195" y="2571384"/>
              <a:ext cx="2723195" cy="107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Infants w/o PC Consult</a:t>
              </a:r>
            </a:p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n= 44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2849" y="2571384"/>
              <a:ext cx="2723195" cy="107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Infants w/ PC Consult</a:t>
              </a:r>
            </a:p>
            <a:p>
              <a:pPr algn="ctr"/>
              <a:r>
                <a:rPr lang="en-US" sz="2800" b="1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n=20</a:t>
              </a:r>
              <a:endParaRPr lang="en-US" sz="2800" b="1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75883"/>
              </p:ext>
            </p:extLst>
          </p:nvPr>
        </p:nvGraphicFramePr>
        <p:xfrm>
          <a:off x="1443754" y="363055"/>
          <a:ext cx="9028090" cy="584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50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1052354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odoni MT" panose="02070603080606020203" pitchFamily="18" charset="0"/>
              </a:rPr>
              <a:t>Variables of End-of-Life </a:t>
            </a:r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Care</a:t>
            </a:r>
          </a:p>
        </p:txBody>
      </p:sp>
      <p:graphicFrame>
        <p:nvGraphicFramePr>
          <p:cNvPr id="9" name="Content Placeholder 8" descr="Sample table with 3 columns, 4 rows" title="Table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0191206"/>
              </p:ext>
            </p:extLst>
          </p:nvPr>
        </p:nvGraphicFramePr>
        <p:xfrm>
          <a:off x="1143000" y="1463720"/>
          <a:ext cx="9689911" cy="367578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459105"/>
                <a:gridCol w="2101756"/>
                <a:gridCol w="2129050"/>
              </a:tblGrid>
              <a:tr h="886309">
                <a:tc>
                  <a:txBody>
                    <a:bodyPr/>
                    <a:lstStyle/>
                    <a:p>
                      <a:endParaRPr lang="en-US" sz="2800" dirty="0"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Infants</a:t>
                      </a:r>
                      <a:r>
                        <a:rPr lang="en-US" sz="2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w/ PC consult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(n=20)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Infants</a:t>
                      </a:r>
                      <a:r>
                        <a:rPr lang="en-US" sz="2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w/o PC consult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(n=44)</a:t>
                      </a:r>
                      <a:endParaRPr lang="en-US" sz="2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60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n (%)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n (%)</a:t>
                      </a:r>
                    </a:p>
                  </a:txBody>
                  <a:tcPr anchor="ctr"/>
                </a:tc>
              </a:tr>
              <a:tr h="4860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Do Not Resuscitate Order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14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(70%)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28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(64%)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</a:tr>
              <a:tr h="4860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Withdrawal of Life Support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9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(45%)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26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(59%)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</a:tr>
              <a:tr h="749706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Cardiopulmonary Resuscitation </a:t>
                      </a:r>
                      <a:r>
                        <a:rPr lang="en-US" sz="2400" baseline="4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[1]</a:t>
                      </a:r>
                      <a:endParaRPr lang="en-US" sz="2400" baseline="400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2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 (10%)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1</a:t>
                      </a:r>
                      <a:r>
                        <a:rPr lang="en-US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eelawadee UI" panose="020B0502040204020203" pitchFamily="34" charset="-34"/>
                          <a:cs typeface="Leelawadee UI" panose="020B0502040204020203" pitchFamily="34" charset="-34"/>
                        </a:rPr>
                        <a:t>1 (25%)</a:t>
                      </a:r>
                      <a:endParaRPr 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eelawadee UI" panose="020B0502040204020203" pitchFamily="34" charset="-34"/>
                        <a:cs typeface="Leelawadee UI" panose="020B0502040204020203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5195050"/>
            <a:ext cx="283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1: Within 48 hours of life</a:t>
            </a:r>
            <a:endParaRPr lang="en-US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55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457200" y="320040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Outline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4726" y="1925937"/>
            <a:ext cx="4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Background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4726" y="2657337"/>
            <a:ext cx="45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Objective of DNP Project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4725" y="4851537"/>
            <a:ext cx="7204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Policy &amp; Practice Implications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4725" y="3388737"/>
            <a:ext cx="499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Methods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23" name="Picture 22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04725" y="4120137"/>
            <a:ext cx="499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Results/Findings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29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20040"/>
            <a:ext cx="1052354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b="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Invasive Procedures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8212" y="1757150"/>
            <a:ext cx="4860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Odds were similar between groups for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32090" y="1518210"/>
            <a:ext cx="5366619" cy="4551211"/>
            <a:chOff x="4540898" y="1641040"/>
            <a:chExt cx="5366619" cy="4551211"/>
          </a:xfrm>
        </p:grpSpPr>
        <p:sp>
          <p:nvSpPr>
            <p:cNvPr id="8" name="Up Arrow 7"/>
            <p:cNvSpPr/>
            <p:nvPr/>
          </p:nvSpPr>
          <p:spPr>
            <a:xfrm rot="10800000">
              <a:off x="4540898" y="1641040"/>
              <a:ext cx="3270544" cy="4551211"/>
            </a:xfrm>
            <a:prstGeom prst="upArrow">
              <a:avLst/>
            </a:prstGeom>
            <a:solidFill>
              <a:schemeClr val="accent3">
                <a:lumMod val="50000"/>
                <a:alpha val="69804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12-Point Star 10"/>
            <p:cNvSpPr/>
            <p:nvPr/>
          </p:nvSpPr>
          <p:spPr>
            <a:xfrm rot="20975881">
              <a:off x="6232971" y="2184540"/>
              <a:ext cx="3674546" cy="3305935"/>
            </a:xfrm>
            <a:prstGeom prst="star12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9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Fewer lab tests &amp; transfusions in infants with consults</a:t>
              </a:r>
              <a:endParaRPr lang="en-US" sz="2300" b="1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431" y="2710115"/>
            <a:ext cx="3200319" cy="3301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8518" y="3141002"/>
            <a:ext cx="304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Vascular Access</a:t>
            </a:r>
            <a:endParaRPr lang="en-US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8518" y="3768907"/>
            <a:ext cx="304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Intubation</a:t>
            </a:r>
            <a:endParaRPr lang="en-US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01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83" y="2206847"/>
            <a:ext cx="5101389" cy="263741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General characteristics and end-of-life 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</a:t>
            </a:r>
            <a:r>
              <a:rPr lang="en-US" sz="30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are variables between infants who did and did not receive formal palliative care consultation were similar.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6513094" y="1345396"/>
            <a:ext cx="3646371" cy="3874520"/>
            <a:chOff x="1525289" y="2010644"/>
            <a:chExt cx="3657600" cy="4181947"/>
          </a:xfrm>
        </p:grpSpPr>
        <p:grpSp>
          <p:nvGrpSpPr>
            <p:cNvPr id="7" name="Group 6"/>
            <p:cNvGrpSpPr/>
            <p:nvPr/>
          </p:nvGrpSpPr>
          <p:grpSpPr>
            <a:xfrm>
              <a:off x="1525289" y="2534991"/>
              <a:ext cx="3657600" cy="3657600"/>
              <a:chOff x="4634248" y="2534991"/>
              <a:chExt cx="3657600" cy="36576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634248" y="2534991"/>
                <a:ext cx="3657600" cy="3657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091448" y="2992191"/>
                <a:ext cx="2743200" cy="2743200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548648" y="3449391"/>
                <a:ext cx="1828800" cy="1828800"/>
              </a:xfrm>
              <a:prstGeom prst="ellipse">
                <a:avLst/>
              </a:prstGeom>
              <a:solidFill>
                <a:schemeClr val="accent3">
                  <a:lumMod val="50000"/>
                  <a:alpha val="7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005848" y="3906591"/>
                <a:ext cx="914400" cy="91440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77169" y="2010644"/>
              <a:ext cx="1219624" cy="2205017"/>
              <a:chOff x="6625820" y="1960294"/>
              <a:chExt cx="1219624" cy="2205017"/>
            </a:xfrm>
          </p:grpSpPr>
          <p:grpSp>
            <p:nvGrpSpPr>
              <p:cNvPr id="15" name="Group 14"/>
              <p:cNvGrpSpPr/>
              <p:nvPr/>
            </p:nvGrpSpPr>
            <p:grpSpPr>
              <a:xfrm rot="7279051">
                <a:off x="6397168" y="2615384"/>
                <a:ext cx="2103365" cy="793186"/>
                <a:chOff x="9929546" y="3112367"/>
                <a:chExt cx="1706149" cy="648237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17" name="Chevron 16"/>
                <p:cNvSpPr/>
                <p:nvPr/>
              </p:nvSpPr>
              <p:spPr>
                <a:xfrm>
                  <a:off x="9929546" y="3112367"/>
                  <a:ext cx="309093" cy="648236"/>
                </a:xfrm>
                <a:prstGeom prst="chevron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Chevron 17"/>
                <p:cNvSpPr/>
                <p:nvPr/>
              </p:nvSpPr>
              <p:spPr>
                <a:xfrm>
                  <a:off x="10174240" y="3112368"/>
                  <a:ext cx="309093" cy="648236"/>
                </a:xfrm>
                <a:prstGeom prst="chevron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0084088" y="3439304"/>
                  <a:ext cx="1551607" cy="4571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Isosceles Triangle 15"/>
              <p:cNvSpPr/>
              <p:nvPr/>
            </p:nvSpPr>
            <p:spPr>
              <a:xfrm rot="12827935">
                <a:off x="6625820" y="3843693"/>
                <a:ext cx="384124" cy="321618"/>
              </a:xfrm>
              <a:prstGeom prst="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8789606">
              <a:off x="2280526" y="2193221"/>
              <a:ext cx="1264611" cy="2232576"/>
              <a:chOff x="6609729" y="1569124"/>
              <a:chExt cx="1264611" cy="2232576"/>
            </a:xfrm>
          </p:grpSpPr>
          <p:grpSp>
            <p:nvGrpSpPr>
              <p:cNvPr id="10" name="Group 9"/>
              <p:cNvGrpSpPr/>
              <p:nvPr/>
            </p:nvGrpSpPr>
            <p:grpSpPr>
              <a:xfrm rot="7279051">
                <a:off x="6426061" y="2224218"/>
                <a:ext cx="2103373" cy="793185"/>
                <a:chOff x="9646276" y="3258355"/>
                <a:chExt cx="1706153" cy="648236"/>
              </a:xfrm>
              <a:solidFill>
                <a:schemeClr val="accent2">
                  <a:lumMod val="50000"/>
                </a:schemeClr>
              </a:solidFill>
            </p:grpSpPr>
            <p:sp>
              <p:nvSpPr>
                <p:cNvPr id="12" name="Chevron 11"/>
                <p:cNvSpPr/>
                <p:nvPr/>
              </p:nvSpPr>
              <p:spPr>
                <a:xfrm>
                  <a:off x="9646276" y="3258355"/>
                  <a:ext cx="309093" cy="648236"/>
                </a:xfrm>
                <a:prstGeom prst="chevron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hevron 12"/>
                <p:cNvSpPr/>
                <p:nvPr/>
              </p:nvSpPr>
              <p:spPr>
                <a:xfrm>
                  <a:off x="9890975" y="3258355"/>
                  <a:ext cx="309093" cy="648236"/>
                </a:xfrm>
                <a:prstGeom prst="chevron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800822" y="3585279"/>
                  <a:ext cx="1551607" cy="4571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Isosceles Triangle 10"/>
              <p:cNvSpPr/>
              <p:nvPr/>
            </p:nvSpPr>
            <p:spPr>
              <a:xfrm rot="12827935">
                <a:off x="6609729" y="3480081"/>
                <a:ext cx="384124" cy="321619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itle 1"/>
          <p:cNvSpPr txBox="1">
            <a:spLocks/>
          </p:cNvSpPr>
          <p:nvPr/>
        </p:nvSpPr>
        <p:spPr>
          <a:xfrm>
            <a:off x="457200" y="320040"/>
            <a:ext cx="1052354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b="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Summary of Findings</a:t>
            </a:r>
          </a:p>
        </p:txBody>
      </p:sp>
    </p:spTree>
    <p:extLst>
      <p:ext uri="{BB962C8B-B14F-4D97-AF65-F5344CB8AC3E}">
        <p14:creationId xmlns:p14="http://schemas.microsoft.com/office/powerpoint/2010/main" val="23389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40617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70967" y="4132253"/>
            <a:ext cx="409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Family Education </a:t>
            </a:r>
            <a:r>
              <a:rPr lang="en-US" sz="2400" baseline="400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[9]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8497" y="4833216"/>
            <a:ext cx="4473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Creation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of a P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alliative Care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eam </a:t>
            </a:r>
            <a:r>
              <a:rPr lang="en-US" sz="2400" baseline="400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[10]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58084" y="1173707"/>
            <a:ext cx="4467049" cy="5178970"/>
            <a:chOff x="962525" y="1422757"/>
            <a:chExt cx="2983832" cy="4625458"/>
          </a:xfrm>
        </p:grpSpPr>
        <p:sp>
          <p:nvSpPr>
            <p:cNvPr id="9" name="Oval 8"/>
            <p:cNvSpPr/>
            <p:nvPr/>
          </p:nvSpPr>
          <p:spPr>
            <a:xfrm>
              <a:off x="2092370" y="1422757"/>
              <a:ext cx="724143" cy="7748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62525" y="1989562"/>
              <a:ext cx="2983832" cy="405865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1494" y="1788990"/>
              <a:ext cx="2245895" cy="46018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472" y="4238983"/>
            <a:ext cx="4447339" cy="2291438"/>
            <a:chOff x="7388718" y="2508849"/>
            <a:chExt cx="4315494" cy="2354201"/>
          </a:xfrm>
        </p:grpSpPr>
        <p:sp>
          <p:nvSpPr>
            <p:cNvPr id="16" name="12-Point Star 15"/>
            <p:cNvSpPr/>
            <p:nvPr/>
          </p:nvSpPr>
          <p:spPr>
            <a:xfrm rot="20975881">
              <a:off x="8359079" y="2508849"/>
              <a:ext cx="2374774" cy="2354201"/>
            </a:xfrm>
            <a:prstGeom prst="star12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9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837350">
              <a:off x="7388718" y="3008123"/>
              <a:ext cx="4315494" cy="135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Leelawadee UI" panose="020B0502040204020203" pitchFamily="34" charset="-34"/>
                  <a:cs typeface="Leelawadee UI" panose="020B0502040204020203" pitchFamily="34" charset="-34"/>
                </a:rPr>
                <a:t>PC</a:t>
              </a:r>
            </a:p>
            <a:p>
              <a:pPr algn="ctr"/>
              <a:r>
                <a:rPr lang="en-US" sz="2800" dirty="0" smtClean="0">
                  <a:latin typeface="Leelawadee UI" panose="020B0502040204020203" pitchFamily="34" charset="-34"/>
                  <a:cs typeface="Leelawadee UI" panose="020B0502040204020203" pitchFamily="34" charset="-34"/>
                </a:rPr>
                <a:t>Champions</a:t>
              </a:r>
              <a:endParaRPr lang="en-US" sz="2800" dirty="0"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3336" y="2299438"/>
            <a:ext cx="4296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Standardized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Guidelines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 the NICU </a:t>
            </a:r>
            <a:r>
              <a:rPr lang="en-US" sz="2400" baseline="400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[5,7]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335" y="3431289"/>
            <a:ext cx="378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Staff Education </a:t>
            </a:r>
            <a:r>
              <a:rPr lang="en-US" sz="2400" baseline="400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[6,7,8]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20040"/>
            <a:ext cx="1052354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b="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Policy &amp; Practice Implications</a:t>
            </a:r>
          </a:p>
        </p:txBody>
      </p:sp>
      <p:pic>
        <p:nvPicPr>
          <p:cNvPr id="23" name="Picture 22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1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4843" y="1312642"/>
            <a:ext cx="12096464" cy="5166870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[1]. World 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Health Organization. (2015). WHO definition of palliative care. Available at 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http://www.who.int/cancer/palliative/definition/en</a:t>
            </a:r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/</a:t>
            </a:r>
            <a:endParaRPr lang="en-US" sz="1400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[2]. </a:t>
            </a:r>
            <a:r>
              <a:rPr lang="en-US" sz="1400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Teno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J. M. (1999). Putting patient and family voice back into measuring quality of care for the dying.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The Hospice Journal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14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(3-4), 167-176</a:t>
            </a:r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[3]. </a:t>
            </a:r>
            <a:r>
              <a:rPr lang="en-US" sz="1400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Pierucci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R. L., Kirby, R. S., &amp; </a:t>
            </a:r>
            <a:r>
              <a:rPr lang="en-US" sz="1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Leuthner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S. R. (2001). End-of-life care for neonates and infants: The experience and effects of a palliative care consultation service.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Pediatrics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108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(3), 653-660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[4.] </a:t>
            </a:r>
            <a:r>
              <a:rPr lang="en-US" sz="1400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Samsel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C., &amp; </a:t>
            </a:r>
            <a:r>
              <a:rPr lang="en-US" sz="1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Lechner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B. E. (2015). End-of-life care in a regional level IV neonatal intensive care unit after implementation of a palliative care initiative. 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Journal of Perinatology, 35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(3), </a:t>
            </a:r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223-228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[5.] Catlin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A., &amp; Carter, B. (2002). Creation of a neonatal end-of-life palliative care protocol.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Neonatal Network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21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(4), 37-49.</a:t>
            </a:r>
            <a:endParaRPr lang="en-US" sz="1400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[6.] Catlin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A., Brandon, D., Wool, C., Mendes, J., &amp; Barnum, B. (Eds.). (2015). Palliative and end-of-life care for newborns and infants: Position statement #3063. 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National Association of Neonatal Nurses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Available at </a:t>
            </a:r>
            <a:r>
              <a:rPr lang="en-US" sz="1400" u="sng" dirty="0">
                <a:latin typeface="Leelawadee UI" panose="020B0502040204020203" pitchFamily="34" charset="-34"/>
                <a:cs typeface="Leelawadee UI" panose="020B0502040204020203" pitchFamily="34" charset="-34"/>
                <a:hlinkClick r:id="rId3"/>
              </a:rPr>
              <a:t>http://www.nannp.org/Content/publications.html</a:t>
            </a:r>
            <a:endParaRPr lang="en-US" sz="14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lvl="0"/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[7.] </a:t>
            </a:r>
            <a:r>
              <a:rPr lang="en-US" sz="1400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Feudtner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C., </a:t>
            </a:r>
            <a:r>
              <a:rPr lang="en-US" sz="1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Friebert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S., Jewell, J., Carter, B., Hood, M., </a:t>
            </a:r>
            <a:r>
              <a:rPr lang="en-US" sz="1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Imaizumi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S., &amp; </a:t>
            </a:r>
            <a:r>
              <a:rPr lang="en-US" sz="1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Komatz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K. (2013). Pediatric palliative care and hospice care commitments, guidelines, and recommendations.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Pediatrics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132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(5), 966-972.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[8.] Institute 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of Medicine, Field, M.J., Behrman, R.E (Eds.). (2003).  When children die: Improving palliative and end-of-life care for children and their families.  Washington, DC: The National Academies Press</a:t>
            </a:r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[9.] </a:t>
            </a:r>
            <a:r>
              <a:rPr lang="en-US" sz="1400" dirty="0" err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Henner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N., &amp; Boss, R. D. (2017, February). Neonatologist training in communication and palliative care. In 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Seminars in Perinatology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. WB Saunders.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[10.] Quinn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M., &amp; </a:t>
            </a:r>
            <a:r>
              <a:rPr lang="en-US" sz="14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Gephart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S. (2016). Evidence for implementation strategies to provide palliative care in the neonatal intensive care unit. </a:t>
            </a:r>
            <a:r>
              <a:rPr lang="en-US" sz="14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Advances in Neonatal Care, 16</a:t>
            </a:r>
            <a:r>
              <a:rPr lang="en-US" sz="14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(6), </a:t>
            </a:r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430-438</a:t>
            </a:r>
          </a:p>
          <a:p>
            <a:r>
              <a:rPr lang="en-US" sz="14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All images obtained from Google Images at </a:t>
            </a:r>
            <a:r>
              <a:rPr lang="en-US" sz="1400" u="sng" dirty="0" smtClean="0">
                <a:solidFill>
                  <a:schemeClr val="accent3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http://www.images.google.com</a:t>
            </a:r>
            <a:endParaRPr lang="en-US" sz="1400" u="sng" dirty="0">
              <a:solidFill>
                <a:schemeClr val="accent3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endParaRPr lang="en-US" sz="14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endParaRPr lang="en-US" sz="14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9" name="Title 12" title="SmartArt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33859" y="695921"/>
            <a:ext cx="5080000" cy="6526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b="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6024" y="1348600"/>
            <a:ext cx="4155670" cy="4654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977657">
            <a:off x="3768837" y="1552115"/>
            <a:ext cx="16202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5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?</a:t>
            </a:r>
            <a:endParaRPr lang="en-US" sz="26500" dirty="0">
              <a:solidFill>
                <a:schemeClr val="tx1">
                  <a:lumMod val="60000"/>
                  <a:lumOff val="4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33064" y="1569493"/>
            <a:ext cx="6065954" cy="3254725"/>
            <a:chOff x="7388718" y="2508849"/>
            <a:chExt cx="4315494" cy="2354201"/>
          </a:xfrm>
        </p:grpSpPr>
        <p:sp>
          <p:nvSpPr>
            <p:cNvPr id="7" name="12-Point Star 6"/>
            <p:cNvSpPr/>
            <p:nvPr/>
          </p:nvSpPr>
          <p:spPr>
            <a:xfrm rot="20975881">
              <a:off x="8359079" y="2508849"/>
              <a:ext cx="2374774" cy="2354201"/>
            </a:xfrm>
            <a:prstGeom prst="star12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9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b="1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0837350">
              <a:off x="7388718" y="3096007"/>
              <a:ext cx="4315494" cy="117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Leelawadee UI" panose="020B0502040204020203" pitchFamily="34" charset="-34"/>
                  <a:cs typeface="Leelawadee UI" panose="020B0502040204020203" pitchFamily="34" charset="-34"/>
                </a:rPr>
                <a:t>Thank </a:t>
              </a:r>
            </a:p>
            <a:p>
              <a:pPr algn="ctr"/>
              <a:r>
                <a:rPr lang="en-US" sz="5000" dirty="0" smtClean="0">
                  <a:latin typeface="Leelawadee UI" panose="020B0502040204020203" pitchFamily="34" charset="-34"/>
                  <a:cs typeface="Leelawadee UI" panose="020B0502040204020203" pitchFamily="34" charset="-34"/>
                </a:rPr>
                <a:t>You!</a:t>
              </a:r>
              <a:endParaRPr lang="en-US" sz="5000" dirty="0"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Definition of Palliative Care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3099173" y="3056507"/>
            <a:ext cx="5993655" cy="4224217"/>
            <a:chOff x="3968567" y="4144415"/>
            <a:chExt cx="4393884" cy="2906372"/>
          </a:xfrm>
        </p:grpSpPr>
        <p:pic>
          <p:nvPicPr>
            <p:cNvPr id="2050" name="Picture 2" descr="Image result for black newborn bab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567" y="4144415"/>
              <a:ext cx="4393884" cy="290637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890357" y="4237898"/>
              <a:ext cx="2634306" cy="2373039"/>
            </a:xfrm>
            <a:prstGeom prst="ellipse">
              <a:avLst/>
            </a:prstGeom>
            <a:solidFill>
              <a:schemeClr val="tx1">
                <a:lumMod val="40000"/>
                <a:lumOff val="60000"/>
                <a:alpha val="7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Bereavement Care</a:t>
              </a:r>
            </a:p>
            <a:p>
              <a:pPr algn="ctr"/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 </a:t>
              </a:r>
            </a:p>
            <a:p>
              <a:pPr algn="ctr"/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End-of-Life Care</a:t>
              </a:r>
            </a:p>
            <a:p>
              <a:pPr algn="ctr"/>
              <a:endParaRPr lang="en-US" sz="2800" dirty="0" smtClean="0">
                <a:solidFill>
                  <a:schemeClr val="tx1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  <a:p>
              <a:pPr algn="ctr"/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Comfort Care</a:t>
              </a:r>
              <a:endParaRPr lang="en-US" sz="2800" dirty="0">
                <a:solidFill>
                  <a:schemeClr val="tx1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1684" y="1596241"/>
            <a:ext cx="113898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“An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approach that improves the quality of life of patients and their families facing the problem associated with life-threatening </a:t>
            </a:r>
            <a:r>
              <a:rPr lang="en-US" sz="35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illness”</a:t>
            </a:r>
            <a:r>
              <a:rPr lang="en-US" sz="2500" baseline="600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[1]</a:t>
            </a:r>
            <a:endParaRPr lang="en-US" sz="2500" baseline="600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37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Lack of Existing Evidence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2" b="86639" l="1067" r="96400">
                        <a14:backgroundMark x1="63067" y1="76827" x2="63067" y2="76827"/>
                        <a14:backgroundMark x1="77333" y1="77035" x2="77333" y2="77035"/>
                        <a14:backgroundMark x1="77333" y1="77035" x2="77333" y2="77035"/>
                        <a14:backgroundMark x1="64933" y1="77453" x2="64933" y2="77453"/>
                      </a14:backgroundRemoval>
                    </a14:imgEffect>
                  </a14:imgLayer>
                </a14:imgProps>
              </a:ext>
            </a:extLst>
          </a:blip>
          <a:srcRect r="1041" b="16516"/>
          <a:stretch/>
        </p:blipFill>
        <p:spPr>
          <a:xfrm>
            <a:off x="-129024" y="1058777"/>
            <a:ext cx="10319485" cy="556007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2401" y="2004128"/>
            <a:ext cx="5215241" cy="4943063"/>
            <a:chOff x="2319937" y="1421673"/>
            <a:chExt cx="5599203" cy="5697824"/>
          </a:xfrm>
        </p:grpSpPr>
        <p:sp>
          <p:nvSpPr>
            <p:cNvPr id="12" name="TextBox 11"/>
            <p:cNvSpPr txBox="1"/>
            <p:nvPr/>
          </p:nvSpPr>
          <p:spPr>
            <a:xfrm>
              <a:off x="2883188" y="1421673"/>
              <a:ext cx="5035952" cy="79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00" dirty="0" smtClean="0">
                  <a:solidFill>
                    <a:schemeClr val="accent1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Neonatal PC</a:t>
              </a:r>
              <a:endParaRPr lang="en-US" sz="3900" dirty="0">
                <a:solidFill>
                  <a:schemeClr val="accent1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3049800" y="4384719"/>
              <a:ext cx="4825206" cy="6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 smtClean="0">
                  <a:solidFill>
                    <a:schemeClr val="accent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Endorsements</a:t>
              </a:r>
              <a:endParaRPr lang="en-US" sz="3300" dirty="0">
                <a:solidFill>
                  <a:schemeClr val="accent2"/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0284" y="4052922"/>
              <a:ext cx="2520879" cy="1277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 smtClean="0">
                  <a:solidFill>
                    <a:schemeClr val="accent5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Supportive Literature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322479" y="3155629"/>
              <a:ext cx="2672309" cy="67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smtClean="0">
                  <a:solidFill>
                    <a:schemeClr val="accent1">
                      <a:lumMod val="75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Guidelines</a:t>
              </a:r>
              <a:r>
                <a:rPr lang="en-US" sz="3500" dirty="0" smtClean="0">
                  <a:latin typeface="Leelawadee UI" panose="020B0502040204020203" pitchFamily="34" charset="-34"/>
                  <a:cs typeface="Leelawadee UI" panose="020B0502040204020203" pitchFamily="34" charset="-34"/>
                </a:rPr>
                <a:t> </a:t>
              </a:r>
              <a:endParaRPr lang="en-US" sz="3500" dirty="0"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88472" y="2975664"/>
              <a:ext cx="2039337" cy="109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Barriers &amp; Facilitators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6190" y="1918096"/>
              <a:ext cx="3890449" cy="60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Perinatal &amp; Pediatrics</a:t>
              </a:r>
              <a:endParaRPr lang="en-US" sz="2800" dirty="0"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82233" y="2398731"/>
              <a:ext cx="2213915" cy="656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100" dirty="0" smtClean="0">
                  <a:solidFill>
                    <a:schemeClr val="accent2"/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Education</a:t>
              </a:r>
              <a:endParaRPr lang="en-US" sz="3100" dirty="0">
                <a:solidFill>
                  <a:schemeClr val="accent2"/>
                </a:solidFill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rot="5400000">
            <a:off x="7787520" y="3258220"/>
            <a:ext cx="207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Outcomes &amp; Research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D1BEAF"/>
              </a:clrFrom>
              <a:clrTo>
                <a:srgbClr val="D1BEA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982399"/>
            <a:ext cx="7192369" cy="4504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935" y="4301867"/>
            <a:ext cx="4114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Virtually all within NICU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935" y="2888855"/>
            <a:ext cx="4572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Approx. 16,000 neonatal deaths in 2013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936" y="1906730"/>
            <a:ext cx="5029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Neonatal Mortality Decrease</a:t>
            </a:r>
          </a:p>
        </p:txBody>
      </p:sp>
      <p:pic>
        <p:nvPicPr>
          <p:cNvPr id="10" name="Picture 9" descr="Related image"/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1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20040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Problem Statement</a:t>
            </a:r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83568" y="1737009"/>
            <a:ext cx="6031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Discretion of the Attending Physician</a:t>
            </a: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Case-by-case Basis with Medical Team</a:t>
            </a: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Formal Consults Handled by the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Pediatric Advanced Care Team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(PACT)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1763" y="2018819"/>
            <a:ext cx="1796716" cy="16042"/>
          </a:xfrm>
          <a:prstGeom prst="straightConnector1">
            <a:avLst/>
          </a:prstGeom>
          <a:ln w="25400">
            <a:solidFill>
              <a:schemeClr val="accent5">
                <a:lumMod val="50000"/>
                <a:alpha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1763" y="3231241"/>
            <a:ext cx="1796716" cy="16042"/>
          </a:xfrm>
          <a:prstGeom prst="straightConnector1">
            <a:avLst/>
          </a:prstGeom>
          <a:ln w="25400">
            <a:solidFill>
              <a:schemeClr val="accent5">
                <a:lumMod val="50000"/>
                <a:alpha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1763" y="4507833"/>
            <a:ext cx="1796716" cy="16042"/>
          </a:xfrm>
          <a:prstGeom prst="straightConnector1">
            <a:avLst/>
          </a:prstGeom>
          <a:ln w="25400">
            <a:solidFill>
              <a:schemeClr val="accent5">
                <a:lumMod val="50000"/>
                <a:alpha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20040"/>
            <a:ext cx="9509760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Project Objectives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46" y="1526242"/>
            <a:ext cx="5598695" cy="41990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062610" y="2175123"/>
            <a:ext cx="4945037" cy="2323520"/>
            <a:chOff x="8367911" y="2160356"/>
            <a:chExt cx="4113422" cy="2323520"/>
          </a:xfrm>
        </p:grpSpPr>
        <p:sp>
          <p:nvSpPr>
            <p:cNvPr id="5" name="TextBox 4"/>
            <p:cNvSpPr txBox="1"/>
            <p:nvPr/>
          </p:nvSpPr>
          <p:spPr>
            <a:xfrm>
              <a:off x="8367911" y="2160356"/>
              <a:ext cx="3153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Use of the PACT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67911" y="3044525"/>
              <a:ext cx="3923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Current NICU Practice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67911" y="3960656"/>
              <a:ext cx="4113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2">
                      <a:lumMod val="10000"/>
                    </a:schemeClr>
                  </a:solidFill>
                  <a:latin typeface="Leelawadee UI" panose="020B0502040204020203" pitchFamily="34" charset="-34"/>
                  <a:cs typeface="Leelawadee UI" panose="020B0502040204020203" pitchFamily="34" charset="-34"/>
                </a:rPr>
                <a:t>Variables of End-of-Life (EOL)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367911" y="2923218"/>
              <a:ext cx="3955244" cy="2491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7062611" y="3775300"/>
            <a:ext cx="4754880" cy="5057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86862" y="5777766"/>
            <a:ext cx="1183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Leelawadee UI" panose="020B0502040204020203" pitchFamily="34" charset="-34"/>
                <a:cs typeface="Leelawadee UI" panose="020B0502040204020203" pitchFamily="34" charset="-34"/>
              </a:rPr>
              <a:t>Teno</a:t>
            </a:r>
            <a:r>
              <a:rPr lang="en-US" sz="1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en-US" sz="12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(1999)</a:t>
            </a:r>
            <a:r>
              <a:rPr lang="en-US" sz="1200" baseline="400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[2]</a:t>
            </a:r>
            <a:endParaRPr lang="en-US" sz="1200" baseline="40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odoni MT" panose="02070603080606020203" pitchFamily="18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4337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936874"/>
            <a:ext cx="7649511" cy="510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2"/>
          <p:cNvSpPr txBox="1">
            <a:spLocks/>
          </p:cNvSpPr>
          <p:nvPr/>
        </p:nvSpPr>
        <p:spPr>
          <a:xfrm>
            <a:off x="457200" y="320040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" y="3932901"/>
            <a:ext cx="32004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Final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48 hours of life 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[3,4]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34706"/>
            <a:ext cx="3657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January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1, 2015- December 31,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2016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37764"/>
            <a:ext cx="4114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Retrospective Medical Chart Review</a:t>
            </a:r>
          </a:p>
        </p:txBody>
      </p:sp>
      <p:pic>
        <p:nvPicPr>
          <p:cNvPr id="10" name="Picture 9" descr="Related image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486400"/>
            <a:ext cx="2949261" cy="859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7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e of Pediatric Palliative Care in NICU" id="{8D9FA027-723F-431C-AB95-7DD7E670A5EF}" vid="{50198ADD-5EB2-4C26-8750-35631785FA70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</Words>
  <Application>Microsoft Office PowerPoint</Application>
  <PresentationFormat>Widescreen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Bodoni MT</vt:lpstr>
      <vt:lpstr>Century Gothic</vt:lpstr>
      <vt:lpstr>Leelawadee UI</vt:lpstr>
      <vt:lpstr>Leelawadee UI Semilight</vt:lpstr>
      <vt:lpstr>Times New Roman</vt:lpstr>
      <vt:lpstr>Wingdings</vt:lpstr>
      <vt:lpstr>Sheer Green 16x9</vt:lpstr>
      <vt:lpstr>Use of Palliative Care Services in Infants in a Metropolitan Hospital</vt:lpstr>
      <vt:lpstr>PowerPoint Presentation</vt:lpstr>
      <vt:lpstr>Definition of Palliative Care</vt:lpstr>
      <vt:lpstr>Lack of Existing Evidence</vt:lpstr>
      <vt:lpstr>PowerPoint Presentation</vt:lpstr>
      <vt:lpstr>PowerPoint Presentation</vt:lpstr>
      <vt:lpstr>Project Objectives</vt:lpstr>
      <vt:lpstr>Methods</vt:lpstr>
      <vt:lpstr>PowerPoint Presentation</vt:lpstr>
      <vt:lpstr>Setting</vt:lpstr>
      <vt:lpstr>Sampling</vt:lpstr>
      <vt:lpstr>Study Variables</vt:lpstr>
      <vt:lpstr> Data Collection &amp; Analysis</vt:lpstr>
      <vt:lpstr>Results</vt:lpstr>
      <vt:lpstr>Population Characteristics (N=64)</vt:lpstr>
      <vt:lpstr>Use of Palliative Care Services (n=20)</vt:lpstr>
      <vt:lpstr>Infant &amp; Maternal Characteristics</vt:lpstr>
      <vt:lpstr>PowerPoint Presentation</vt:lpstr>
      <vt:lpstr>Variables of End-of-Life Care</vt:lpstr>
      <vt:lpstr>PowerPoint Presentation</vt:lpstr>
      <vt:lpstr>General characteristics and end-of-life care variables between infants who did and did not receive formal palliative care consultation were similar.</vt:lpstr>
      <vt:lpstr>Implications</vt:lpstr>
      <vt:lpstr>PowerPoint Presentation</vt:lpstr>
      <vt:lpstr>References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2017-10-30T01:27:31Z</dcterms:created>
  <dcterms:modified xsi:type="dcterms:W3CDTF">2017-12-05T03:56:59Z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